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notesMasterIdLst>
    <p:notesMasterId r:id="rId17"/>
  </p:notesMasterIdLst>
  <p:sldIdLst>
    <p:sldId id="256" r:id="rId2"/>
    <p:sldId id="275" r:id="rId3"/>
    <p:sldId id="276" r:id="rId4"/>
    <p:sldId id="257" r:id="rId5"/>
    <p:sldId id="258" r:id="rId6"/>
    <p:sldId id="280" r:id="rId7"/>
    <p:sldId id="281" r:id="rId8"/>
    <p:sldId id="267" r:id="rId9"/>
    <p:sldId id="266" r:id="rId10"/>
    <p:sldId id="265" r:id="rId11"/>
    <p:sldId id="262" r:id="rId12"/>
    <p:sldId id="278" r:id="rId13"/>
    <p:sldId id="279"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4080" autoAdjust="0"/>
  </p:normalViewPr>
  <p:slideViewPr>
    <p:cSldViewPr snapToGrid="0">
      <p:cViewPr varScale="1">
        <p:scale>
          <a:sx n="90" d="100"/>
          <a:sy n="90" d="100"/>
        </p:scale>
        <p:origin x="60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BE1190-BAAD-4F6F-A14F-0D29FBB324B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02EB789-4CAC-46C9-9284-056E36D07974}">
      <dgm:prSet/>
      <dgm:spPr/>
      <dgm:t>
        <a:bodyPr/>
        <a:lstStyle/>
        <a:p>
          <a:r>
            <a:rPr lang="en-US"/>
            <a:t>Protected Classes and Prohibited Activities</a:t>
          </a:r>
        </a:p>
      </dgm:t>
    </dgm:pt>
    <dgm:pt modelId="{FBA13B2F-58FF-460F-BA16-61FD2BC71066}" type="parTrans" cxnId="{AEE9B38E-8792-4D22-AB0B-9147748EF20B}">
      <dgm:prSet/>
      <dgm:spPr/>
      <dgm:t>
        <a:bodyPr/>
        <a:lstStyle/>
        <a:p>
          <a:endParaRPr lang="en-US"/>
        </a:p>
      </dgm:t>
    </dgm:pt>
    <dgm:pt modelId="{E072AD71-FABE-4C41-92A2-C06A73662F8D}" type="sibTrans" cxnId="{AEE9B38E-8792-4D22-AB0B-9147748EF20B}">
      <dgm:prSet/>
      <dgm:spPr/>
      <dgm:t>
        <a:bodyPr/>
        <a:lstStyle/>
        <a:p>
          <a:endParaRPr lang="en-US"/>
        </a:p>
      </dgm:t>
    </dgm:pt>
    <dgm:pt modelId="{4B3C19E2-B8AE-4E44-8463-90BE7BCAA35E}">
      <dgm:prSet/>
      <dgm:spPr/>
      <dgm:t>
        <a:bodyPr/>
        <a:lstStyle/>
        <a:p>
          <a:r>
            <a:rPr lang="en-US"/>
            <a:t>Retaliation and the Utah Protection of Public Employees Act (UPPEA) </a:t>
          </a:r>
        </a:p>
      </dgm:t>
    </dgm:pt>
    <dgm:pt modelId="{979B0970-C3E6-4AA9-AF3D-76637EFC4C98}" type="parTrans" cxnId="{8382C666-B7C8-42CE-A13B-7763EFCE21E6}">
      <dgm:prSet/>
      <dgm:spPr/>
      <dgm:t>
        <a:bodyPr/>
        <a:lstStyle/>
        <a:p>
          <a:endParaRPr lang="en-US"/>
        </a:p>
      </dgm:t>
    </dgm:pt>
    <dgm:pt modelId="{32F02719-9B9B-4E6D-A4B1-3722CC4B4D1F}" type="sibTrans" cxnId="{8382C666-B7C8-42CE-A13B-7763EFCE21E6}">
      <dgm:prSet/>
      <dgm:spPr/>
      <dgm:t>
        <a:bodyPr/>
        <a:lstStyle/>
        <a:p>
          <a:endParaRPr lang="en-US"/>
        </a:p>
      </dgm:t>
    </dgm:pt>
    <dgm:pt modelId="{19440FE8-E808-47F6-8A29-CB3D82809EDA}">
      <dgm:prSet/>
      <dgm:spPr/>
      <dgm:t>
        <a:bodyPr/>
        <a:lstStyle/>
        <a:p>
          <a:r>
            <a:rPr lang="en-US"/>
            <a:t>First Amendment Issues</a:t>
          </a:r>
        </a:p>
      </dgm:t>
    </dgm:pt>
    <dgm:pt modelId="{18131BF0-CACE-4DD3-9836-C8B177FBA9C6}" type="parTrans" cxnId="{0B7907BE-112A-4CC4-A08A-7D4F3B051276}">
      <dgm:prSet/>
      <dgm:spPr/>
      <dgm:t>
        <a:bodyPr/>
        <a:lstStyle/>
        <a:p>
          <a:endParaRPr lang="en-US"/>
        </a:p>
      </dgm:t>
    </dgm:pt>
    <dgm:pt modelId="{AAE74A63-44E7-42BF-BC4C-FACAA66A186C}" type="sibTrans" cxnId="{0B7907BE-112A-4CC4-A08A-7D4F3B051276}">
      <dgm:prSet/>
      <dgm:spPr/>
      <dgm:t>
        <a:bodyPr/>
        <a:lstStyle/>
        <a:p>
          <a:endParaRPr lang="en-US"/>
        </a:p>
      </dgm:t>
    </dgm:pt>
    <dgm:pt modelId="{D594BD5A-D76F-4F9D-8FCA-650C6D90B4AE}">
      <dgm:prSet/>
      <dgm:spPr/>
      <dgm:t>
        <a:bodyPr/>
        <a:lstStyle/>
        <a:p>
          <a:r>
            <a:rPr lang="en-US" dirty="0"/>
            <a:t>Avoiding Breach of Contract Claims</a:t>
          </a:r>
        </a:p>
      </dgm:t>
    </dgm:pt>
    <dgm:pt modelId="{64E32DE0-192B-4CF3-BA1B-7EB13AA7D3CC}" type="parTrans" cxnId="{D415D3BA-2A64-4DB3-A117-F0310BE0EF67}">
      <dgm:prSet/>
      <dgm:spPr/>
      <dgm:t>
        <a:bodyPr/>
        <a:lstStyle/>
        <a:p>
          <a:endParaRPr lang="en-US"/>
        </a:p>
      </dgm:t>
    </dgm:pt>
    <dgm:pt modelId="{392BC58D-0CDE-4008-89A9-E2B9745AC00E}" type="sibTrans" cxnId="{D415D3BA-2A64-4DB3-A117-F0310BE0EF67}">
      <dgm:prSet/>
      <dgm:spPr/>
      <dgm:t>
        <a:bodyPr/>
        <a:lstStyle/>
        <a:p>
          <a:endParaRPr lang="en-US"/>
        </a:p>
      </dgm:t>
    </dgm:pt>
    <dgm:pt modelId="{2B8CEB68-7458-4F3C-8B92-5C1039929245}" type="pres">
      <dgm:prSet presAssocID="{5DBE1190-BAAD-4F6F-A14F-0D29FBB324B0}" presName="linear" presStyleCnt="0">
        <dgm:presLayoutVars>
          <dgm:animLvl val="lvl"/>
          <dgm:resizeHandles val="exact"/>
        </dgm:presLayoutVars>
      </dgm:prSet>
      <dgm:spPr/>
    </dgm:pt>
    <dgm:pt modelId="{DC689286-E18C-4F46-8358-6C541188D4DB}" type="pres">
      <dgm:prSet presAssocID="{202EB789-4CAC-46C9-9284-056E36D07974}" presName="parentText" presStyleLbl="node1" presStyleIdx="0" presStyleCnt="4">
        <dgm:presLayoutVars>
          <dgm:chMax val="0"/>
          <dgm:bulletEnabled val="1"/>
        </dgm:presLayoutVars>
      </dgm:prSet>
      <dgm:spPr/>
    </dgm:pt>
    <dgm:pt modelId="{6635060D-0538-41D2-AC17-35F938F7701F}" type="pres">
      <dgm:prSet presAssocID="{E072AD71-FABE-4C41-92A2-C06A73662F8D}" presName="spacer" presStyleCnt="0"/>
      <dgm:spPr/>
    </dgm:pt>
    <dgm:pt modelId="{13118510-A22D-47E6-AD5B-FAE1491A63B0}" type="pres">
      <dgm:prSet presAssocID="{4B3C19E2-B8AE-4E44-8463-90BE7BCAA35E}" presName="parentText" presStyleLbl="node1" presStyleIdx="1" presStyleCnt="4">
        <dgm:presLayoutVars>
          <dgm:chMax val="0"/>
          <dgm:bulletEnabled val="1"/>
        </dgm:presLayoutVars>
      </dgm:prSet>
      <dgm:spPr/>
    </dgm:pt>
    <dgm:pt modelId="{C68E8517-2200-45B3-9333-1E291DBB1A03}" type="pres">
      <dgm:prSet presAssocID="{32F02719-9B9B-4E6D-A4B1-3722CC4B4D1F}" presName="spacer" presStyleCnt="0"/>
      <dgm:spPr/>
    </dgm:pt>
    <dgm:pt modelId="{51553854-02B5-4D94-865B-401DA3CE429A}" type="pres">
      <dgm:prSet presAssocID="{19440FE8-E808-47F6-8A29-CB3D82809EDA}" presName="parentText" presStyleLbl="node1" presStyleIdx="2" presStyleCnt="4">
        <dgm:presLayoutVars>
          <dgm:chMax val="0"/>
          <dgm:bulletEnabled val="1"/>
        </dgm:presLayoutVars>
      </dgm:prSet>
      <dgm:spPr/>
    </dgm:pt>
    <dgm:pt modelId="{9D6FDB9B-74C2-4368-8F50-70CE57E931CA}" type="pres">
      <dgm:prSet presAssocID="{AAE74A63-44E7-42BF-BC4C-FACAA66A186C}" presName="spacer" presStyleCnt="0"/>
      <dgm:spPr/>
    </dgm:pt>
    <dgm:pt modelId="{9A70B06B-DF49-4F9E-A8CF-80017F67EA21}" type="pres">
      <dgm:prSet presAssocID="{D594BD5A-D76F-4F9D-8FCA-650C6D90B4AE}" presName="parentText" presStyleLbl="node1" presStyleIdx="3" presStyleCnt="4">
        <dgm:presLayoutVars>
          <dgm:chMax val="0"/>
          <dgm:bulletEnabled val="1"/>
        </dgm:presLayoutVars>
      </dgm:prSet>
      <dgm:spPr/>
    </dgm:pt>
  </dgm:ptLst>
  <dgm:cxnLst>
    <dgm:cxn modelId="{3321CA10-936E-434B-8CFD-ADA9DB2BB835}" type="presOf" srcId="{D594BD5A-D76F-4F9D-8FCA-650C6D90B4AE}" destId="{9A70B06B-DF49-4F9E-A8CF-80017F67EA21}" srcOrd="0" destOrd="0" presId="urn:microsoft.com/office/officeart/2005/8/layout/vList2"/>
    <dgm:cxn modelId="{ADEB1B5C-2485-4043-BC5C-ABC8A93E1B8A}" type="presOf" srcId="{19440FE8-E808-47F6-8A29-CB3D82809EDA}" destId="{51553854-02B5-4D94-865B-401DA3CE429A}" srcOrd="0" destOrd="0" presId="urn:microsoft.com/office/officeart/2005/8/layout/vList2"/>
    <dgm:cxn modelId="{37FC6B64-9BF4-4EF0-88B6-75A334AC8B04}" type="presOf" srcId="{202EB789-4CAC-46C9-9284-056E36D07974}" destId="{DC689286-E18C-4F46-8358-6C541188D4DB}" srcOrd="0" destOrd="0" presId="urn:microsoft.com/office/officeart/2005/8/layout/vList2"/>
    <dgm:cxn modelId="{8382C666-B7C8-42CE-A13B-7763EFCE21E6}" srcId="{5DBE1190-BAAD-4F6F-A14F-0D29FBB324B0}" destId="{4B3C19E2-B8AE-4E44-8463-90BE7BCAA35E}" srcOrd="1" destOrd="0" parTransId="{979B0970-C3E6-4AA9-AF3D-76637EFC4C98}" sibTransId="{32F02719-9B9B-4E6D-A4B1-3722CC4B4D1F}"/>
    <dgm:cxn modelId="{ED4D715A-78B5-4B3F-A2E9-BFA1D64759CA}" type="presOf" srcId="{5DBE1190-BAAD-4F6F-A14F-0D29FBB324B0}" destId="{2B8CEB68-7458-4F3C-8B92-5C1039929245}" srcOrd="0" destOrd="0" presId="urn:microsoft.com/office/officeart/2005/8/layout/vList2"/>
    <dgm:cxn modelId="{AEE9B38E-8792-4D22-AB0B-9147748EF20B}" srcId="{5DBE1190-BAAD-4F6F-A14F-0D29FBB324B0}" destId="{202EB789-4CAC-46C9-9284-056E36D07974}" srcOrd="0" destOrd="0" parTransId="{FBA13B2F-58FF-460F-BA16-61FD2BC71066}" sibTransId="{E072AD71-FABE-4C41-92A2-C06A73662F8D}"/>
    <dgm:cxn modelId="{16C7849E-F67E-48A2-BCBE-73F4085E13A9}" type="presOf" srcId="{4B3C19E2-B8AE-4E44-8463-90BE7BCAA35E}" destId="{13118510-A22D-47E6-AD5B-FAE1491A63B0}" srcOrd="0" destOrd="0" presId="urn:microsoft.com/office/officeart/2005/8/layout/vList2"/>
    <dgm:cxn modelId="{D415D3BA-2A64-4DB3-A117-F0310BE0EF67}" srcId="{5DBE1190-BAAD-4F6F-A14F-0D29FBB324B0}" destId="{D594BD5A-D76F-4F9D-8FCA-650C6D90B4AE}" srcOrd="3" destOrd="0" parTransId="{64E32DE0-192B-4CF3-BA1B-7EB13AA7D3CC}" sibTransId="{392BC58D-0CDE-4008-89A9-E2B9745AC00E}"/>
    <dgm:cxn modelId="{0B7907BE-112A-4CC4-A08A-7D4F3B051276}" srcId="{5DBE1190-BAAD-4F6F-A14F-0D29FBB324B0}" destId="{19440FE8-E808-47F6-8A29-CB3D82809EDA}" srcOrd="2" destOrd="0" parTransId="{18131BF0-CACE-4DD3-9836-C8B177FBA9C6}" sibTransId="{AAE74A63-44E7-42BF-BC4C-FACAA66A186C}"/>
    <dgm:cxn modelId="{923FE4CE-63F2-4985-9C91-8EB3BE4349E6}" type="presParOf" srcId="{2B8CEB68-7458-4F3C-8B92-5C1039929245}" destId="{DC689286-E18C-4F46-8358-6C541188D4DB}" srcOrd="0" destOrd="0" presId="urn:microsoft.com/office/officeart/2005/8/layout/vList2"/>
    <dgm:cxn modelId="{62586FAD-525D-4F05-BB05-6D752FA5EF9D}" type="presParOf" srcId="{2B8CEB68-7458-4F3C-8B92-5C1039929245}" destId="{6635060D-0538-41D2-AC17-35F938F7701F}" srcOrd="1" destOrd="0" presId="urn:microsoft.com/office/officeart/2005/8/layout/vList2"/>
    <dgm:cxn modelId="{6C6F1487-62CA-43AC-8FCF-72C45240D53B}" type="presParOf" srcId="{2B8CEB68-7458-4F3C-8B92-5C1039929245}" destId="{13118510-A22D-47E6-AD5B-FAE1491A63B0}" srcOrd="2" destOrd="0" presId="urn:microsoft.com/office/officeart/2005/8/layout/vList2"/>
    <dgm:cxn modelId="{5E6D3B90-A2B6-46A8-A91C-0854E27BE77B}" type="presParOf" srcId="{2B8CEB68-7458-4F3C-8B92-5C1039929245}" destId="{C68E8517-2200-45B3-9333-1E291DBB1A03}" srcOrd="3" destOrd="0" presId="urn:microsoft.com/office/officeart/2005/8/layout/vList2"/>
    <dgm:cxn modelId="{9AF79262-6805-4803-BBE2-56A07AE338E6}" type="presParOf" srcId="{2B8CEB68-7458-4F3C-8B92-5C1039929245}" destId="{51553854-02B5-4D94-865B-401DA3CE429A}" srcOrd="4" destOrd="0" presId="urn:microsoft.com/office/officeart/2005/8/layout/vList2"/>
    <dgm:cxn modelId="{7DD3F251-69FD-4D1C-80B1-E48C76FE6E67}" type="presParOf" srcId="{2B8CEB68-7458-4F3C-8B92-5C1039929245}" destId="{9D6FDB9B-74C2-4368-8F50-70CE57E931CA}" srcOrd="5" destOrd="0" presId="urn:microsoft.com/office/officeart/2005/8/layout/vList2"/>
    <dgm:cxn modelId="{BBC96F1E-28EE-4E27-A047-D59A3570093E}" type="presParOf" srcId="{2B8CEB68-7458-4F3C-8B92-5C1039929245}" destId="{9A70B06B-DF49-4F9E-A8CF-80017F67EA2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0AB469-5954-47D3-89E0-728155BB0CF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0BF90A1-39A8-49A7-9D72-FDCD64BD08B0}">
      <dgm:prSet/>
      <dgm:spPr/>
      <dgm:t>
        <a:bodyPr/>
        <a:lstStyle/>
        <a:p>
          <a:r>
            <a:rPr lang="en-US"/>
            <a:t>Utah Assistant Attorneys General</a:t>
          </a:r>
        </a:p>
      </dgm:t>
    </dgm:pt>
    <dgm:pt modelId="{B7E5A27D-FE27-4EF8-BA0A-B379853E7571}" type="parTrans" cxnId="{3F0EAE69-7096-4B69-868E-B8DB496961DD}">
      <dgm:prSet/>
      <dgm:spPr/>
      <dgm:t>
        <a:bodyPr/>
        <a:lstStyle/>
        <a:p>
          <a:endParaRPr lang="en-US"/>
        </a:p>
      </dgm:t>
    </dgm:pt>
    <dgm:pt modelId="{A5AFAA48-5A07-4007-972D-5D209C71206F}" type="sibTrans" cxnId="{3F0EAE69-7096-4B69-868E-B8DB496961DD}">
      <dgm:prSet/>
      <dgm:spPr/>
      <dgm:t>
        <a:bodyPr/>
        <a:lstStyle/>
        <a:p>
          <a:endParaRPr lang="en-US"/>
        </a:p>
      </dgm:t>
    </dgm:pt>
    <dgm:pt modelId="{47C8E222-5BB4-4286-BC79-462401D87A6C}">
      <dgm:prSet/>
      <dgm:spPr/>
      <dgm:t>
        <a:bodyPr/>
        <a:lstStyle/>
        <a:p>
          <a:r>
            <a:rPr lang="en-US"/>
            <a:t>Primarily practicing in employment litigation</a:t>
          </a:r>
        </a:p>
      </dgm:t>
    </dgm:pt>
    <dgm:pt modelId="{D3274522-DA43-4BB6-8148-DF505DA03AE7}" type="parTrans" cxnId="{06A304D2-5EB9-4F9A-B18F-82BFB1371B24}">
      <dgm:prSet/>
      <dgm:spPr/>
      <dgm:t>
        <a:bodyPr/>
        <a:lstStyle/>
        <a:p>
          <a:endParaRPr lang="en-US"/>
        </a:p>
      </dgm:t>
    </dgm:pt>
    <dgm:pt modelId="{873FD0D6-A145-435A-A29D-1DA50AD67407}" type="sibTrans" cxnId="{06A304D2-5EB9-4F9A-B18F-82BFB1371B24}">
      <dgm:prSet/>
      <dgm:spPr/>
      <dgm:t>
        <a:bodyPr/>
        <a:lstStyle/>
        <a:p>
          <a:endParaRPr lang="en-US"/>
        </a:p>
      </dgm:t>
    </dgm:pt>
    <dgm:pt modelId="{72F380F4-75F6-4DF7-A0FB-55D1C81543C7}">
      <dgm:prSet/>
      <dgm:spPr/>
      <dgm:t>
        <a:bodyPr/>
        <a:lstStyle/>
        <a:p>
          <a:r>
            <a:rPr lang="en-US"/>
            <a:t>UALD/EEOC</a:t>
          </a:r>
        </a:p>
      </dgm:t>
    </dgm:pt>
    <dgm:pt modelId="{744E2301-2426-4814-A9E1-CCE445F0D13D}" type="parTrans" cxnId="{52136EA8-780D-4F06-918F-B9ED25B23C36}">
      <dgm:prSet/>
      <dgm:spPr/>
      <dgm:t>
        <a:bodyPr/>
        <a:lstStyle/>
        <a:p>
          <a:endParaRPr lang="en-US"/>
        </a:p>
      </dgm:t>
    </dgm:pt>
    <dgm:pt modelId="{B1969334-AFD1-4039-B27A-52005341DD7D}" type="sibTrans" cxnId="{52136EA8-780D-4F06-918F-B9ED25B23C36}">
      <dgm:prSet/>
      <dgm:spPr/>
      <dgm:t>
        <a:bodyPr/>
        <a:lstStyle/>
        <a:p>
          <a:endParaRPr lang="en-US"/>
        </a:p>
      </dgm:t>
    </dgm:pt>
    <dgm:pt modelId="{DEC46C4F-BB0F-425D-835B-75EAE599B4BA}">
      <dgm:prSet/>
      <dgm:spPr/>
      <dgm:t>
        <a:bodyPr/>
        <a:lstStyle/>
        <a:p>
          <a:r>
            <a:rPr lang="en-US"/>
            <a:t>Administrative Hearings </a:t>
          </a:r>
        </a:p>
      </dgm:t>
    </dgm:pt>
    <dgm:pt modelId="{6133F94D-06BC-4745-AF9E-7413F8F6D27D}" type="parTrans" cxnId="{F1FD4859-7308-4052-8EA5-4EB3AE33587B}">
      <dgm:prSet/>
      <dgm:spPr/>
      <dgm:t>
        <a:bodyPr/>
        <a:lstStyle/>
        <a:p>
          <a:endParaRPr lang="en-US"/>
        </a:p>
      </dgm:t>
    </dgm:pt>
    <dgm:pt modelId="{2A625EDB-C0E1-4561-A5E6-44E6A46AF78E}" type="sibTrans" cxnId="{F1FD4859-7308-4052-8EA5-4EB3AE33587B}">
      <dgm:prSet/>
      <dgm:spPr/>
      <dgm:t>
        <a:bodyPr/>
        <a:lstStyle/>
        <a:p>
          <a:endParaRPr lang="en-US"/>
        </a:p>
      </dgm:t>
    </dgm:pt>
    <dgm:pt modelId="{6887B6F9-0230-495F-8CA2-25A9A3BAF5F5}">
      <dgm:prSet/>
      <dgm:spPr/>
      <dgm:t>
        <a:bodyPr/>
        <a:lstStyle/>
        <a:p>
          <a:r>
            <a:rPr lang="en-US"/>
            <a:t>State and Federal Court</a:t>
          </a:r>
        </a:p>
      </dgm:t>
    </dgm:pt>
    <dgm:pt modelId="{D7AB70DF-A8E7-4D94-B029-39805686D720}" type="parTrans" cxnId="{CA0D1B01-97E4-49F2-B4B1-F8D28FC5F488}">
      <dgm:prSet/>
      <dgm:spPr/>
      <dgm:t>
        <a:bodyPr/>
        <a:lstStyle/>
        <a:p>
          <a:endParaRPr lang="en-US"/>
        </a:p>
      </dgm:t>
    </dgm:pt>
    <dgm:pt modelId="{0FB02F45-7414-4815-9402-40291061A65B}" type="sibTrans" cxnId="{CA0D1B01-97E4-49F2-B4B1-F8D28FC5F488}">
      <dgm:prSet/>
      <dgm:spPr/>
      <dgm:t>
        <a:bodyPr/>
        <a:lstStyle/>
        <a:p>
          <a:endParaRPr lang="en-US"/>
        </a:p>
      </dgm:t>
    </dgm:pt>
    <dgm:pt modelId="{C6AE4341-85C1-4A36-95FD-5B65491F1C85}">
      <dgm:prSet/>
      <dgm:spPr/>
      <dgm:t>
        <a:bodyPr/>
        <a:lstStyle/>
        <a:p>
          <a:r>
            <a:rPr lang="en-US"/>
            <a:t>Provide pre-litigation advice to avoid future claims</a:t>
          </a:r>
        </a:p>
      </dgm:t>
    </dgm:pt>
    <dgm:pt modelId="{CF34D7C4-10E5-4B1F-9711-B653E7445DEC}" type="parTrans" cxnId="{A3CA584D-C682-4D62-A5ED-2632E0C615C5}">
      <dgm:prSet/>
      <dgm:spPr/>
      <dgm:t>
        <a:bodyPr/>
        <a:lstStyle/>
        <a:p>
          <a:endParaRPr lang="en-US"/>
        </a:p>
      </dgm:t>
    </dgm:pt>
    <dgm:pt modelId="{DFD2E5D9-2120-4DE4-9C7F-C90C92228628}" type="sibTrans" cxnId="{A3CA584D-C682-4D62-A5ED-2632E0C615C5}">
      <dgm:prSet/>
      <dgm:spPr/>
      <dgm:t>
        <a:bodyPr/>
        <a:lstStyle/>
        <a:p>
          <a:endParaRPr lang="en-US"/>
        </a:p>
      </dgm:t>
    </dgm:pt>
    <dgm:pt modelId="{1AC2770A-9379-488A-82ED-1833E337A424}">
      <dgm:prSet/>
      <dgm:spPr/>
      <dgm:t>
        <a:bodyPr/>
        <a:lstStyle/>
        <a:p>
          <a:r>
            <a:rPr lang="en-US"/>
            <a:t>We rely heavily on our partnership with HR to address current and future employment issues.</a:t>
          </a:r>
        </a:p>
      </dgm:t>
    </dgm:pt>
    <dgm:pt modelId="{E2415D59-E4E3-4FDB-92BD-0E4AD45814F4}" type="parTrans" cxnId="{432E0C34-AA88-44C3-BE3F-F4E039520FAB}">
      <dgm:prSet/>
      <dgm:spPr/>
      <dgm:t>
        <a:bodyPr/>
        <a:lstStyle/>
        <a:p>
          <a:endParaRPr lang="en-US"/>
        </a:p>
      </dgm:t>
    </dgm:pt>
    <dgm:pt modelId="{A6C2D284-82B1-44AF-B343-AFD2A453031B}" type="sibTrans" cxnId="{432E0C34-AA88-44C3-BE3F-F4E039520FAB}">
      <dgm:prSet/>
      <dgm:spPr/>
      <dgm:t>
        <a:bodyPr/>
        <a:lstStyle/>
        <a:p>
          <a:endParaRPr lang="en-US"/>
        </a:p>
      </dgm:t>
    </dgm:pt>
    <dgm:pt modelId="{D2E86666-01C8-43A4-BE64-B84E9CFEC8D5}" type="pres">
      <dgm:prSet presAssocID="{C80AB469-5954-47D3-89E0-728155BB0CFE}" presName="linear" presStyleCnt="0">
        <dgm:presLayoutVars>
          <dgm:animLvl val="lvl"/>
          <dgm:resizeHandles val="exact"/>
        </dgm:presLayoutVars>
      </dgm:prSet>
      <dgm:spPr/>
    </dgm:pt>
    <dgm:pt modelId="{7ED14E37-93C1-4B31-99C0-656541712515}" type="pres">
      <dgm:prSet presAssocID="{C0BF90A1-39A8-49A7-9D72-FDCD64BD08B0}" presName="parentText" presStyleLbl="node1" presStyleIdx="0" presStyleCnt="3">
        <dgm:presLayoutVars>
          <dgm:chMax val="0"/>
          <dgm:bulletEnabled val="1"/>
        </dgm:presLayoutVars>
      </dgm:prSet>
      <dgm:spPr/>
    </dgm:pt>
    <dgm:pt modelId="{F21231D3-C57C-4BFF-B47A-F8B0D40A9644}" type="pres">
      <dgm:prSet presAssocID="{A5AFAA48-5A07-4007-972D-5D209C71206F}" presName="spacer" presStyleCnt="0"/>
      <dgm:spPr/>
    </dgm:pt>
    <dgm:pt modelId="{AB19B27B-8756-4FF8-A223-67DB41238373}" type="pres">
      <dgm:prSet presAssocID="{47C8E222-5BB4-4286-BC79-462401D87A6C}" presName="parentText" presStyleLbl="node1" presStyleIdx="1" presStyleCnt="3">
        <dgm:presLayoutVars>
          <dgm:chMax val="0"/>
          <dgm:bulletEnabled val="1"/>
        </dgm:presLayoutVars>
      </dgm:prSet>
      <dgm:spPr/>
    </dgm:pt>
    <dgm:pt modelId="{78964057-AE66-4CBA-84A9-648F2BF5FFBA}" type="pres">
      <dgm:prSet presAssocID="{47C8E222-5BB4-4286-BC79-462401D87A6C}" presName="childText" presStyleLbl="revTx" presStyleIdx="0" presStyleCnt="2">
        <dgm:presLayoutVars>
          <dgm:bulletEnabled val="1"/>
        </dgm:presLayoutVars>
      </dgm:prSet>
      <dgm:spPr/>
    </dgm:pt>
    <dgm:pt modelId="{AE7C97C6-B2F4-49BC-A027-8542CD75F7B3}" type="pres">
      <dgm:prSet presAssocID="{C6AE4341-85C1-4A36-95FD-5B65491F1C85}" presName="parentText" presStyleLbl="node1" presStyleIdx="2" presStyleCnt="3">
        <dgm:presLayoutVars>
          <dgm:chMax val="0"/>
          <dgm:bulletEnabled val="1"/>
        </dgm:presLayoutVars>
      </dgm:prSet>
      <dgm:spPr/>
    </dgm:pt>
    <dgm:pt modelId="{6E68163D-0934-4855-8229-372C4DE744D0}" type="pres">
      <dgm:prSet presAssocID="{C6AE4341-85C1-4A36-95FD-5B65491F1C85}" presName="childText" presStyleLbl="revTx" presStyleIdx="1" presStyleCnt="2">
        <dgm:presLayoutVars>
          <dgm:bulletEnabled val="1"/>
        </dgm:presLayoutVars>
      </dgm:prSet>
      <dgm:spPr/>
    </dgm:pt>
  </dgm:ptLst>
  <dgm:cxnLst>
    <dgm:cxn modelId="{CA0D1B01-97E4-49F2-B4B1-F8D28FC5F488}" srcId="{47C8E222-5BB4-4286-BC79-462401D87A6C}" destId="{6887B6F9-0230-495F-8CA2-25A9A3BAF5F5}" srcOrd="2" destOrd="0" parTransId="{D7AB70DF-A8E7-4D94-B029-39805686D720}" sibTransId="{0FB02F45-7414-4815-9402-40291061A65B}"/>
    <dgm:cxn modelId="{2DCD5905-5846-4325-9D8F-AD843ECF9FF9}" type="presOf" srcId="{C0BF90A1-39A8-49A7-9D72-FDCD64BD08B0}" destId="{7ED14E37-93C1-4B31-99C0-656541712515}" srcOrd="0" destOrd="0" presId="urn:microsoft.com/office/officeart/2005/8/layout/vList2"/>
    <dgm:cxn modelId="{432E0C34-AA88-44C3-BE3F-F4E039520FAB}" srcId="{C6AE4341-85C1-4A36-95FD-5B65491F1C85}" destId="{1AC2770A-9379-488A-82ED-1833E337A424}" srcOrd="0" destOrd="0" parTransId="{E2415D59-E4E3-4FDB-92BD-0E4AD45814F4}" sibTransId="{A6C2D284-82B1-44AF-B343-AFD2A453031B}"/>
    <dgm:cxn modelId="{675B103B-E703-490C-B23D-75FD0D40AFA6}" type="presOf" srcId="{6887B6F9-0230-495F-8CA2-25A9A3BAF5F5}" destId="{78964057-AE66-4CBA-84A9-648F2BF5FFBA}" srcOrd="0" destOrd="2" presId="urn:microsoft.com/office/officeart/2005/8/layout/vList2"/>
    <dgm:cxn modelId="{0387485F-1206-4B94-947B-A7381AAC8D5F}" type="presOf" srcId="{C80AB469-5954-47D3-89E0-728155BB0CFE}" destId="{D2E86666-01C8-43A4-BE64-B84E9CFEC8D5}" srcOrd="0" destOrd="0" presId="urn:microsoft.com/office/officeart/2005/8/layout/vList2"/>
    <dgm:cxn modelId="{3F0EAE69-7096-4B69-868E-B8DB496961DD}" srcId="{C80AB469-5954-47D3-89E0-728155BB0CFE}" destId="{C0BF90A1-39A8-49A7-9D72-FDCD64BD08B0}" srcOrd="0" destOrd="0" parTransId="{B7E5A27D-FE27-4EF8-BA0A-B379853E7571}" sibTransId="{A5AFAA48-5A07-4007-972D-5D209C71206F}"/>
    <dgm:cxn modelId="{650EC869-FAEA-47B2-A847-2532310AA897}" type="presOf" srcId="{47C8E222-5BB4-4286-BC79-462401D87A6C}" destId="{AB19B27B-8756-4FF8-A223-67DB41238373}" srcOrd="0" destOrd="0" presId="urn:microsoft.com/office/officeart/2005/8/layout/vList2"/>
    <dgm:cxn modelId="{A3CA584D-C682-4D62-A5ED-2632E0C615C5}" srcId="{C80AB469-5954-47D3-89E0-728155BB0CFE}" destId="{C6AE4341-85C1-4A36-95FD-5B65491F1C85}" srcOrd="2" destOrd="0" parTransId="{CF34D7C4-10E5-4B1F-9711-B653E7445DEC}" sibTransId="{DFD2E5D9-2120-4DE4-9C7F-C90C92228628}"/>
    <dgm:cxn modelId="{F1FD4859-7308-4052-8EA5-4EB3AE33587B}" srcId="{47C8E222-5BB4-4286-BC79-462401D87A6C}" destId="{DEC46C4F-BB0F-425D-835B-75EAE599B4BA}" srcOrd="1" destOrd="0" parTransId="{6133F94D-06BC-4745-AF9E-7413F8F6D27D}" sibTransId="{2A625EDB-C0E1-4561-A5E6-44E6A46AF78E}"/>
    <dgm:cxn modelId="{9EDB8E95-173E-42AA-9F6E-9DACEBC5E204}" type="presOf" srcId="{DEC46C4F-BB0F-425D-835B-75EAE599B4BA}" destId="{78964057-AE66-4CBA-84A9-648F2BF5FFBA}" srcOrd="0" destOrd="1" presId="urn:microsoft.com/office/officeart/2005/8/layout/vList2"/>
    <dgm:cxn modelId="{52136EA8-780D-4F06-918F-B9ED25B23C36}" srcId="{47C8E222-5BB4-4286-BC79-462401D87A6C}" destId="{72F380F4-75F6-4DF7-A0FB-55D1C81543C7}" srcOrd="0" destOrd="0" parTransId="{744E2301-2426-4814-A9E1-CCE445F0D13D}" sibTransId="{B1969334-AFD1-4039-B27A-52005341DD7D}"/>
    <dgm:cxn modelId="{306E8BB9-B46F-4340-8C3B-3B7311346A61}" type="presOf" srcId="{1AC2770A-9379-488A-82ED-1833E337A424}" destId="{6E68163D-0934-4855-8229-372C4DE744D0}" srcOrd="0" destOrd="0" presId="urn:microsoft.com/office/officeart/2005/8/layout/vList2"/>
    <dgm:cxn modelId="{6ABA21D1-9EC9-429E-B1EC-321464878949}" type="presOf" srcId="{72F380F4-75F6-4DF7-A0FB-55D1C81543C7}" destId="{78964057-AE66-4CBA-84A9-648F2BF5FFBA}" srcOrd="0" destOrd="0" presId="urn:microsoft.com/office/officeart/2005/8/layout/vList2"/>
    <dgm:cxn modelId="{06A304D2-5EB9-4F9A-B18F-82BFB1371B24}" srcId="{C80AB469-5954-47D3-89E0-728155BB0CFE}" destId="{47C8E222-5BB4-4286-BC79-462401D87A6C}" srcOrd="1" destOrd="0" parTransId="{D3274522-DA43-4BB6-8148-DF505DA03AE7}" sibTransId="{873FD0D6-A145-435A-A29D-1DA50AD67407}"/>
    <dgm:cxn modelId="{9FA6E9D8-4053-4528-810B-DF86214DF6F7}" type="presOf" srcId="{C6AE4341-85C1-4A36-95FD-5B65491F1C85}" destId="{AE7C97C6-B2F4-49BC-A027-8542CD75F7B3}" srcOrd="0" destOrd="0" presId="urn:microsoft.com/office/officeart/2005/8/layout/vList2"/>
    <dgm:cxn modelId="{402D646C-A098-46EE-A2D4-8E37049F4D94}" type="presParOf" srcId="{D2E86666-01C8-43A4-BE64-B84E9CFEC8D5}" destId="{7ED14E37-93C1-4B31-99C0-656541712515}" srcOrd="0" destOrd="0" presId="urn:microsoft.com/office/officeart/2005/8/layout/vList2"/>
    <dgm:cxn modelId="{2FAD1073-F727-4E67-9191-AD5F1837C330}" type="presParOf" srcId="{D2E86666-01C8-43A4-BE64-B84E9CFEC8D5}" destId="{F21231D3-C57C-4BFF-B47A-F8B0D40A9644}" srcOrd="1" destOrd="0" presId="urn:microsoft.com/office/officeart/2005/8/layout/vList2"/>
    <dgm:cxn modelId="{6616003D-33D1-49E4-8644-D35262203D85}" type="presParOf" srcId="{D2E86666-01C8-43A4-BE64-B84E9CFEC8D5}" destId="{AB19B27B-8756-4FF8-A223-67DB41238373}" srcOrd="2" destOrd="0" presId="urn:microsoft.com/office/officeart/2005/8/layout/vList2"/>
    <dgm:cxn modelId="{E0045B7D-ADFF-48AB-85CC-222D7D791130}" type="presParOf" srcId="{D2E86666-01C8-43A4-BE64-B84E9CFEC8D5}" destId="{78964057-AE66-4CBA-84A9-648F2BF5FFBA}" srcOrd="3" destOrd="0" presId="urn:microsoft.com/office/officeart/2005/8/layout/vList2"/>
    <dgm:cxn modelId="{2F48C62A-A208-4AC8-A206-7C72C0D7D9E0}" type="presParOf" srcId="{D2E86666-01C8-43A4-BE64-B84E9CFEC8D5}" destId="{AE7C97C6-B2F4-49BC-A027-8542CD75F7B3}" srcOrd="4" destOrd="0" presId="urn:microsoft.com/office/officeart/2005/8/layout/vList2"/>
    <dgm:cxn modelId="{CDC3AD72-CFDA-4ABE-B659-353C32DD0B29}" type="presParOf" srcId="{D2E86666-01C8-43A4-BE64-B84E9CFEC8D5}" destId="{6E68163D-0934-4855-8229-372C4DE744D0}"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7911A1-6E4C-4C5C-916A-5271C25B7FE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96A7CB57-C04E-4A64-AA88-23F9B2A3D114}">
      <dgm:prSet/>
      <dgm:spPr/>
      <dgm:t>
        <a:bodyPr/>
        <a:lstStyle/>
        <a:p>
          <a:r>
            <a:rPr lang="en-US"/>
            <a:t>Race </a:t>
          </a:r>
        </a:p>
      </dgm:t>
    </dgm:pt>
    <dgm:pt modelId="{CE8C0207-687C-420A-8439-01684C9253D5}" type="parTrans" cxnId="{42E2F5DC-9BD8-4D03-ABBA-BDC27F79C825}">
      <dgm:prSet/>
      <dgm:spPr/>
      <dgm:t>
        <a:bodyPr/>
        <a:lstStyle/>
        <a:p>
          <a:endParaRPr lang="en-US"/>
        </a:p>
      </dgm:t>
    </dgm:pt>
    <dgm:pt modelId="{FE31AFA3-48BD-4636-AE91-2F2B40B7568D}" type="sibTrans" cxnId="{42E2F5DC-9BD8-4D03-ABBA-BDC27F79C825}">
      <dgm:prSet/>
      <dgm:spPr/>
      <dgm:t>
        <a:bodyPr/>
        <a:lstStyle/>
        <a:p>
          <a:endParaRPr lang="en-US"/>
        </a:p>
      </dgm:t>
    </dgm:pt>
    <dgm:pt modelId="{3E45653B-7093-4C7A-B8F4-BB24F4B9E7CC}">
      <dgm:prSet/>
      <dgm:spPr/>
      <dgm:t>
        <a:bodyPr/>
        <a:lstStyle/>
        <a:p>
          <a:r>
            <a:rPr lang="en-US"/>
            <a:t>Color</a:t>
          </a:r>
        </a:p>
      </dgm:t>
    </dgm:pt>
    <dgm:pt modelId="{12C23BEA-45C0-4581-96F9-FDFB8270B1A5}" type="parTrans" cxnId="{C9DFD35E-1B63-454A-95A2-9495C35E8094}">
      <dgm:prSet/>
      <dgm:spPr/>
      <dgm:t>
        <a:bodyPr/>
        <a:lstStyle/>
        <a:p>
          <a:endParaRPr lang="en-US"/>
        </a:p>
      </dgm:t>
    </dgm:pt>
    <dgm:pt modelId="{0C621EA5-BCF8-4B3F-9AAE-005521C8C87E}" type="sibTrans" cxnId="{C9DFD35E-1B63-454A-95A2-9495C35E8094}">
      <dgm:prSet/>
      <dgm:spPr/>
      <dgm:t>
        <a:bodyPr/>
        <a:lstStyle/>
        <a:p>
          <a:endParaRPr lang="en-US"/>
        </a:p>
      </dgm:t>
    </dgm:pt>
    <dgm:pt modelId="{0808054B-51D0-4C87-9F5B-BEB50574F9B9}">
      <dgm:prSet/>
      <dgm:spPr/>
      <dgm:t>
        <a:bodyPr/>
        <a:lstStyle/>
        <a:p>
          <a:r>
            <a:rPr lang="en-US"/>
            <a:t>Religion</a:t>
          </a:r>
        </a:p>
      </dgm:t>
    </dgm:pt>
    <dgm:pt modelId="{8FA3330E-F332-4B16-B1FD-31128215C991}" type="parTrans" cxnId="{E97BE849-D817-44F7-81B3-28E5FC924660}">
      <dgm:prSet/>
      <dgm:spPr/>
      <dgm:t>
        <a:bodyPr/>
        <a:lstStyle/>
        <a:p>
          <a:endParaRPr lang="en-US"/>
        </a:p>
      </dgm:t>
    </dgm:pt>
    <dgm:pt modelId="{824709FC-7E7B-40A6-9C27-89D5A6D4BAFA}" type="sibTrans" cxnId="{E97BE849-D817-44F7-81B3-28E5FC924660}">
      <dgm:prSet/>
      <dgm:spPr/>
      <dgm:t>
        <a:bodyPr/>
        <a:lstStyle/>
        <a:p>
          <a:endParaRPr lang="en-US"/>
        </a:p>
      </dgm:t>
    </dgm:pt>
    <dgm:pt modelId="{FA735C6B-DA95-4EAF-9967-883962F782D9}">
      <dgm:prSet/>
      <dgm:spPr/>
      <dgm:t>
        <a:bodyPr/>
        <a:lstStyle/>
        <a:p>
          <a:r>
            <a:rPr lang="en-US"/>
            <a:t>Sex </a:t>
          </a:r>
        </a:p>
      </dgm:t>
    </dgm:pt>
    <dgm:pt modelId="{3DAC05B7-424C-4E99-BB71-4EB3EA599316}" type="parTrans" cxnId="{31F358C2-E597-4B58-ABA3-AE9C02C100FC}">
      <dgm:prSet/>
      <dgm:spPr/>
      <dgm:t>
        <a:bodyPr/>
        <a:lstStyle/>
        <a:p>
          <a:endParaRPr lang="en-US"/>
        </a:p>
      </dgm:t>
    </dgm:pt>
    <dgm:pt modelId="{B5D08FA9-FF33-416E-90BB-70E99EF3DEA5}" type="sibTrans" cxnId="{31F358C2-E597-4B58-ABA3-AE9C02C100FC}">
      <dgm:prSet/>
      <dgm:spPr/>
      <dgm:t>
        <a:bodyPr/>
        <a:lstStyle/>
        <a:p>
          <a:endParaRPr lang="en-US"/>
        </a:p>
      </dgm:t>
    </dgm:pt>
    <dgm:pt modelId="{BCD6ED7E-CFA3-4ED8-9FD4-06A7436493F6}">
      <dgm:prSet/>
      <dgm:spPr/>
      <dgm:t>
        <a:bodyPr/>
        <a:lstStyle/>
        <a:p>
          <a:r>
            <a:rPr lang="en-US"/>
            <a:t>National Origin</a:t>
          </a:r>
        </a:p>
      </dgm:t>
    </dgm:pt>
    <dgm:pt modelId="{21E5D8AD-1A7A-4CD4-975A-3D19FBBD3157}" type="parTrans" cxnId="{7722B2DD-44DF-46DE-A60C-DD373299BFEA}">
      <dgm:prSet/>
      <dgm:spPr/>
      <dgm:t>
        <a:bodyPr/>
        <a:lstStyle/>
        <a:p>
          <a:endParaRPr lang="en-US"/>
        </a:p>
      </dgm:t>
    </dgm:pt>
    <dgm:pt modelId="{F832CDEF-D845-4ACF-8FCC-C36235E635F9}" type="sibTrans" cxnId="{7722B2DD-44DF-46DE-A60C-DD373299BFEA}">
      <dgm:prSet/>
      <dgm:spPr/>
      <dgm:t>
        <a:bodyPr/>
        <a:lstStyle/>
        <a:p>
          <a:endParaRPr lang="en-US"/>
        </a:p>
      </dgm:t>
    </dgm:pt>
    <dgm:pt modelId="{EC68AAAE-6074-4CB9-9149-534578B8D353}">
      <dgm:prSet/>
      <dgm:spPr/>
      <dgm:t>
        <a:bodyPr/>
        <a:lstStyle/>
        <a:p>
          <a:r>
            <a:rPr lang="en-US"/>
            <a:t>Pregnancy, Childbirth, and Related Medical Conditions</a:t>
          </a:r>
        </a:p>
      </dgm:t>
    </dgm:pt>
    <dgm:pt modelId="{1936CEC2-695C-4136-B870-07A3458FA01C}" type="parTrans" cxnId="{0627004F-BB17-491A-84EE-5214397E2E14}">
      <dgm:prSet/>
      <dgm:spPr/>
      <dgm:t>
        <a:bodyPr/>
        <a:lstStyle/>
        <a:p>
          <a:endParaRPr lang="en-US"/>
        </a:p>
      </dgm:t>
    </dgm:pt>
    <dgm:pt modelId="{BF0D9081-FE44-4693-887C-EB4485C46F8D}" type="sibTrans" cxnId="{0627004F-BB17-491A-84EE-5214397E2E14}">
      <dgm:prSet/>
      <dgm:spPr/>
      <dgm:t>
        <a:bodyPr/>
        <a:lstStyle/>
        <a:p>
          <a:endParaRPr lang="en-US"/>
        </a:p>
      </dgm:t>
    </dgm:pt>
    <dgm:pt modelId="{66CA03E1-01DA-4F14-8353-3C359901459A}">
      <dgm:prSet/>
      <dgm:spPr/>
      <dgm:t>
        <a:bodyPr/>
        <a:lstStyle/>
        <a:p>
          <a:r>
            <a:rPr lang="en-US"/>
            <a:t>Gender Identity</a:t>
          </a:r>
        </a:p>
      </dgm:t>
    </dgm:pt>
    <dgm:pt modelId="{8262E447-9BFA-49C9-9910-C00524F6C34A}" type="parTrans" cxnId="{DF8342F7-4604-40BF-9D5D-2AF00025171B}">
      <dgm:prSet/>
      <dgm:spPr/>
      <dgm:t>
        <a:bodyPr/>
        <a:lstStyle/>
        <a:p>
          <a:endParaRPr lang="en-US"/>
        </a:p>
      </dgm:t>
    </dgm:pt>
    <dgm:pt modelId="{72987EB6-A5E3-4349-AFBB-7B943268FC6E}" type="sibTrans" cxnId="{DF8342F7-4604-40BF-9D5D-2AF00025171B}">
      <dgm:prSet/>
      <dgm:spPr/>
      <dgm:t>
        <a:bodyPr/>
        <a:lstStyle/>
        <a:p>
          <a:endParaRPr lang="en-US"/>
        </a:p>
      </dgm:t>
    </dgm:pt>
    <dgm:pt modelId="{1E6EEA92-C9D4-4BAC-9572-4256D63521D4}">
      <dgm:prSet/>
      <dgm:spPr/>
      <dgm:t>
        <a:bodyPr/>
        <a:lstStyle/>
        <a:p>
          <a:r>
            <a:rPr lang="en-US"/>
            <a:t>Sexual Orientation</a:t>
          </a:r>
        </a:p>
      </dgm:t>
    </dgm:pt>
    <dgm:pt modelId="{820B115C-540D-42D7-846C-935086C89971}" type="parTrans" cxnId="{89DF410A-7F1C-4076-9000-ECFEF45C2B07}">
      <dgm:prSet/>
      <dgm:spPr/>
      <dgm:t>
        <a:bodyPr/>
        <a:lstStyle/>
        <a:p>
          <a:endParaRPr lang="en-US"/>
        </a:p>
      </dgm:t>
    </dgm:pt>
    <dgm:pt modelId="{536194B6-CF94-4E17-9871-C89104B5E3F3}" type="sibTrans" cxnId="{89DF410A-7F1C-4076-9000-ECFEF45C2B07}">
      <dgm:prSet/>
      <dgm:spPr/>
      <dgm:t>
        <a:bodyPr/>
        <a:lstStyle/>
        <a:p>
          <a:endParaRPr lang="en-US"/>
        </a:p>
      </dgm:t>
    </dgm:pt>
    <dgm:pt modelId="{BF03E1A9-4A46-4682-BAC7-14695C6E00AE}">
      <dgm:prSet/>
      <dgm:spPr/>
      <dgm:t>
        <a:bodyPr/>
        <a:lstStyle/>
        <a:p>
          <a:r>
            <a:rPr lang="en-US"/>
            <a:t>Age (40 years or older)</a:t>
          </a:r>
        </a:p>
      </dgm:t>
    </dgm:pt>
    <dgm:pt modelId="{1107A2D8-EA96-448E-B4B0-6DF6CF2DE0F7}" type="parTrans" cxnId="{AA07CE54-66F7-4ED6-A5E7-717658724A2D}">
      <dgm:prSet/>
      <dgm:spPr/>
      <dgm:t>
        <a:bodyPr/>
        <a:lstStyle/>
        <a:p>
          <a:endParaRPr lang="en-US"/>
        </a:p>
      </dgm:t>
    </dgm:pt>
    <dgm:pt modelId="{7956E76F-4940-4425-A658-0DB095245283}" type="sibTrans" cxnId="{AA07CE54-66F7-4ED6-A5E7-717658724A2D}">
      <dgm:prSet/>
      <dgm:spPr/>
      <dgm:t>
        <a:bodyPr/>
        <a:lstStyle/>
        <a:p>
          <a:endParaRPr lang="en-US"/>
        </a:p>
      </dgm:t>
    </dgm:pt>
    <dgm:pt modelId="{6320C233-1D5D-4CB2-AAF7-B9ED3C6E69BE}">
      <dgm:prSet/>
      <dgm:spPr/>
      <dgm:t>
        <a:bodyPr/>
        <a:lstStyle/>
        <a:p>
          <a:r>
            <a:rPr lang="en-US"/>
            <a:t>Disability</a:t>
          </a:r>
        </a:p>
      </dgm:t>
    </dgm:pt>
    <dgm:pt modelId="{D8E913CD-1B25-431D-86E5-6330E7B359E3}" type="parTrans" cxnId="{5A03A6F3-9FC3-4237-A7CC-3031A732F52D}">
      <dgm:prSet/>
      <dgm:spPr/>
      <dgm:t>
        <a:bodyPr/>
        <a:lstStyle/>
        <a:p>
          <a:endParaRPr lang="en-US"/>
        </a:p>
      </dgm:t>
    </dgm:pt>
    <dgm:pt modelId="{83390A52-4C7C-417E-B9A7-44B1AA114EBB}" type="sibTrans" cxnId="{5A03A6F3-9FC3-4237-A7CC-3031A732F52D}">
      <dgm:prSet/>
      <dgm:spPr/>
      <dgm:t>
        <a:bodyPr/>
        <a:lstStyle/>
        <a:p>
          <a:endParaRPr lang="en-US"/>
        </a:p>
      </dgm:t>
    </dgm:pt>
    <dgm:pt modelId="{6DDAF9E8-0091-41EB-84D1-DCD3AB2CA8FB}" type="pres">
      <dgm:prSet presAssocID="{BF7911A1-6E4C-4C5C-916A-5271C25B7FE5}" presName="diagram" presStyleCnt="0">
        <dgm:presLayoutVars>
          <dgm:dir/>
          <dgm:resizeHandles val="exact"/>
        </dgm:presLayoutVars>
      </dgm:prSet>
      <dgm:spPr/>
    </dgm:pt>
    <dgm:pt modelId="{B5C6638F-C59D-4DC1-B501-6E13AEC47CB3}" type="pres">
      <dgm:prSet presAssocID="{96A7CB57-C04E-4A64-AA88-23F9B2A3D114}" presName="node" presStyleLbl="node1" presStyleIdx="0" presStyleCnt="10">
        <dgm:presLayoutVars>
          <dgm:bulletEnabled val="1"/>
        </dgm:presLayoutVars>
      </dgm:prSet>
      <dgm:spPr/>
    </dgm:pt>
    <dgm:pt modelId="{A77CB5F7-3B84-4D7D-AA4D-582D94813DA5}" type="pres">
      <dgm:prSet presAssocID="{FE31AFA3-48BD-4636-AE91-2F2B40B7568D}" presName="sibTrans" presStyleCnt="0"/>
      <dgm:spPr/>
    </dgm:pt>
    <dgm:pt modelId="{30B4E559-2FD5-425D-A8DC-26242E730313}" type="pres">
      <dgm:prSet presAssocID="{3E45653B-7093-4C7A-B8F4-BB24F4B9E7CC}" presName="node" presStyleLbl="node1" presStyleIdx="1" presStyleCnt="10">
        <dgm:presLayoutVars>
          <dgm:bulletEnabled val="1"/>
        </dgm:presLayoutVars>
      </dgm:prSet>
      <dgm:spPr/>
    </dgm:pt>
    <dgm:pt modelId="{8995AE52-9615-40AD-ABBF-551E1586370C}" type="pres">
      <dgm:prSet presAssocID="{0C621EA5-BCF8-4B3F-9AAE-005521C8C87E}" presName="sibTrans" presStyleCnt="0"/>
      <dgm:spPr/>
    </dgm:pt>
    <dgm:pt modelId="{53599FFD-CA8E-478B-985E-141C1795C151}" type="pres">
      <dgm:prSet presAssocID="{0808054B-51D0-4C87-9F5B-BEB50574F9B9}" presName="node" presStyleLbl="node1" presStyleIdx="2" presStyleCnt="10">
        <dgm:presLayoutVars>
          <dgm:bulletEnabled val="1"/>
        </dgm:presLayoutVars>
      </dgm:prSet>
      <dgm:spPr/>
    </dgm:pt>
    <dgm:pt modelId="{0331852E-F765-4008-B176-440C9034C968}" type="pres">
      <dgm:prSet presAssocID="{824709FC-7E7B-40A6-9C27-89D5A6D4BAFA}" presName="sibTrans" presStyleCnt="0"/>
      <dgm:spPr/>
    </dgm:pt>
    <dgm:pt modelId="{0C5555CE-653D-4D57-A073-0268731D9344}" type="pres">
      <dgm:prSet presAssocID="{FA735C6B-DA95-4EAF-9967-883962F782D9}" presName="node" presStyleLbl="node1" presStyleIdx="3" presStyleCnt="10">
        <dgm:presLayoutVars>
          <dgm:bulletEnabled val="1"/>
        </dgm:presLayoutVars>
      </dgm:prSet>
      <dgm:spPr/>
    </dgm:pt>
    <dgm:pt modelId="{7D4DD94D-1432-4BEB-8839-C5822A932E34}" type="pres">
      <dgm:prSet presAssocID="{B5D08FA9-FF33-416E-90BB-70E99EF3DEA5}" presName="sibTrans" presStyleCnt="0"/>
      <dgm:spPr/>
    </dgm:pt>
    <dgm:pt modelId="{7EC61E60-D08B-43E0-8698-40EC8B8AD1C4}" type="pres">
      <dgm:prSet presAssocID="{BCD6ED7E-CFA3-4ED8-9FD4-06A7436493F6}" presName="node" presStyleLbl="node1" presStyleIdx="4" presStyleCnt="10">
        <dgm:presLayoutVars>
          <dgm:bulletEnabled val="1"/>
        </dgm:presLayoutVars>
      </dgm:prSet>
      <dgm:spPr/>
    </dgm:pt>
    <dgm:pt modelId="{41D91E6E-7068-4CF2-A75E-D18836563847}" type="pres">
      <dgm:prSet presAssocID="{F832CDEF-D845-4ACF-8FCC-C36235E635F9}" presName="sibTrans" presStyleCnt="0"/>
      <dgm:spPr/>
    </dgm:pt>
    <dgm:pt modelId="{A124D206-156B-4E77-B7C7-3D128B0714E9}" type="pres">
      <dgm:prSet presAssocID="{EC68AAAE-6074-4CB9-9149-534578B8D353}" presName="node" presStyleLbl="node1" presStyleIdx="5" presStyleCnt="10">
        <dgm:presLayoutVars>
          <dgm:bulletEnabled val="1"/>
        </dgm:presLayoutVars>
      </dgm:prSet>
      <dgm:spPr/>
    </dgm:pt>
    <dgm:pt modelId="{9F2BA3FF-D12A-4D3F-94AB-97DFC260A966}" type="pres">
      <dgm:prSet presAssocID="{BF0D9081-FE44-4693-887C-EB4485C46F8D}" presName="sibTrans" presStyleCnt="0"/>
      <dgm:spPr/>
    </dgm:pt>
    <dgm:pt modelId="{6A64D5B7-FC6C-4145-9BC2-10DFCDBE65A4}" type="pres">
      <dgm:prSet presAssocID="{66CA03E1-01DA-4F14-8353-3C359901459A}" presName="node" presStyleLbl="node1" presStyleIdx="6" presStyleCnt="10">
        <dgm:presLayoutVars>
          <dgm:bulletEnabled val="1"/>
        </dgm:presLayoutVars>
      </dgm:prSet>
      <dgm:spPr/>
    </dgm:pt>
    <dgm:pt modelId="{BD31384C-72DA-4DF2-A466-3DE5D1CA5098}" type="pres">
      <dgm:prSet presAssocID="{72987EB6-A5E3-4349-AFBB-7B943268FC6E}" presName="sibTrans" presStyleCnt="0"/>
      <dgm:spPr/>
    </dgm:pt>
    <dgm:pt modelId="{50E8B673-BDA8-49C4-A578-E36BEBC0B335}" type="pres">
      <dgm:prSet presAssocID="{1E6EEA92-C9D4-4BAC-9572-4256D63521D4}" presName="node" presStyleLbl="node1" presStyleIdx="7" presStyleCnt="10">
        <dgm:presLayoutVars>
          <dgm:bulletEnabled val="1"/>
        </dgm:presLayoutVars>
      </dgm:prSet>
      <dgm:spPr/>
    </dgm:pt>
    <dgm:pt modelId="{32B3FFD0-0F21-4646-B64D-A5B0D7379B1D}" type="pres">
      <dgm:prSet presAssocID="{536194B6-CF94-4E17-9871-C89104B5E3F3}" presName="sibTrans" presStyleCnt="0"/>
      <dgm:spPr/>
    </dgm:pt>
    <dgm:pt modelId="{B2D19A4B-4A27-4E66-8A2F-5AE58C828D56}" type="pres">
      <dgm:prSet presAssocID="{BF03E1A9-4A46-4682-BAC7-14695C6E00AE}" presName="node" presStyleLbl="node1" presStyleIdx="8" presStyleCnt="10">
        <dgm:presLayoutVars>
          <dgm:bulletEnabled val="1"/>
        </dgm:presLayoutVars>
      </dgm:prSet>
      <dgm:spPr/>
    </dgm:pt>
    <dgm:pt modelId="{FFE35FA8-FB3C-4CD3-95B3-6299C383AD21}" type="pres">
      <dgm:prSet presAssocID="{7956E76F-4940-4425-A658-0DB095245283}" presName="sibTrans" presStyleCnt="0"/>
      <dgm:spPr/>
    </dgm:pt>
    <dgm:pt modelId="{816D5189-2A5B-4EAB-9FD3-A0BD9B0E73AD}" type="pres">
      <dgm:prSet presAssocID="{6320C233-1D5D-4CB2-AAF7-B9ED3C6E69BE}" presName="node" presStyleLbl="node1" presStyleIdx="9" presStyleCnt="10">
        <dgm:presLayoutVars>
          <dgm:bulletEnabled val="1"/>
        </dgm:presLayoutVars>
      </dgm:prSet>
      <dgm:spPr/>
    </dgm:pt>
  </dgm:ptLst>
  <dgm:cxnLst>
    <dgm:cxn modelId="{3836E405-FC9A-430F-AD80-9A21BD1E398F}" type="presOf" srcId="{FA735C6B-DA95-4EAF-9967-883962F782D9}" destId="{0C5555CE-653D-4D57-A073-0268731D9344}" srcOrd="0" destOrd="0" presId="urn:microsoft.com/office/officeart/2005/8/layout/default"/>
    <dgm:cxn modelId="{D47A8907-65E3-423D-AF0F-C5B4207D8DF9}" type="presOf" srcId="{96A7CB57-C04E-4A64-AA88-23F9B2A3D114}" destId="{B5C6638F-C59D-4DC1-B501-6E13AEC47CB3}" srcOrd="0" destOrd="0" presId="urn:microsoft.com/office/officeart/2005/8/layout/default"/>
    <dgm:cxn modelId="{89DF410A-7F1C-4076-9000-ECFEF45C2B07}" srcId="{BF7911A1-6E4C-4C5C-916A-5271C25B7FE5}" destId="{1E6EEA92-C9D4-4BAC-9572-4256D63521D4}" srcOrd="7" destOrd="0" parTransId="{820B115C-540D-42D7-846C-935086C89971}" sibTransId="{536194B6-CF94-4E17-9871-C89104B5E3F3}"/>
    <dgm:cxn modelId="{9EDAAA24-6786-47C6-87AA-4B95FD271CF5}" type="presOf" srcId="{6320C233-1D5D-4CB2-AAF7-B9ED3C6E69BE}" destId="{816D5189-2A5B-4EAB-9FD3-A0BD9B0E73AD}" srcOrd="0" destOrd="0" presId="urn:microsoft.com/office/officeart/2005/8/layout/default"/>
    <dgm:cxn modelId="{C9DFD35E-1B63-454A-95A2-9495C35E8094}" srcId="{BF7911A1-6E4C-4C5C-916A-5271C25B7FE5}" destId="{3E45653B-7093-4C7A-B8F4-BB24F4B9E7CC}" srcOrd="1" destOrd="0" parTransId="{12C23BEA-45C0-4581-96F9-FDFB8270B1A5}" sibTransId="{0C621EA5-BCF8-4B3F-9AAE-005521C8C87E}"/>
    <dgm:cxn modelId="{E97BE849-D817-44F7-81B3-28E5FC924660}" srcId="{BF7911A1-6E4C-4C5C-916A-5271C25B7FE5}" destId="{0808054B-51D0-4C87-9F5B-BEB50574F9B9}" srcOrd="2" destOrd="0" parTransId="{8FA3330E-F332-4B16-B1FD-31128215C991}" sibTransId="{824709FC-7E7B-40A6-9C27-89D5A6D4BAFA}"/>
    <dgm:cxn modelId="{0627004F-BB17-491A-84EE-5214397E2E14}" srcId="{BF7911A1-6E4C-4C5C-916A-5271C25B7FE5}" destId="{EC68AAAE-6074-4CB9-9149-534578B8D353}" srcOrd="5" destOrd="0" parTransId="{1936CEC2-695C-4136-B870-07A3458FA01C}" sibTransId="{BF0D9081-FE44-4693-887C-EB4485C46F8D}"/>
    <dgm:cxn modelId="{AA07CE54-66F7-4ED6-A5E7-717658724A2D}" srcId="{BF7911A1-6E4C-4C5C-916A-5271C25B7FE5}" destId="{BF03E1A9-4A46-4682-BAC7-14695C6E00AE}" srcOrd="8" destOrd="0" parTransId="{1107A2D8-EA96-448E-B4B0-6DF6CF2DE0F7}" sibTransId="{7956E76F-4940-4425-A658-0DB095245283}"/>
    <dgm:cxn modelId="{28C79C55-9CA5-4B25-B31D-19C3F8B64F1E}" type="presOf" srcId="{BF7911A1-6E4C-4C5C-916A-5271C25B7FE5}" destId="{6DDAF9E8-0091-41EB-84D1-DCD3AB2CA8FB}" srcOrd="0" destOrd="0" presId="urn:microsoft.com/office/officeart/2005/8/layout/default"/>
    <dgm:cxn modelId="{B354E47C-95EB-4B19-A943-E23A698FB5DC}" type="presOf" srcId="{66CA03E1-01DA-4F14-8353-3C359901459A}" destId="{6A64D5B7-FC6C-4145-9BC2-10DFCDBE65A4}" srcOrd="0" destOrd="0" presId="urn:microsoft.com/office/officeart/2005/8/layout/default"/>
    <dgm:cxn modelId="{2041837F-C107-41FA-9294-D4A8D55B487A}" type="presOf" srcId="{BF03E1A9-4A46-4682-BAC7-14695C6E00AE}" destId="{B2D19A4B-4A27-4E66-8A2F-5AE58C828D56}" srcOrd="0" destOrd="0" presId="urn:microsoft.com/office/officeart/2005/8/layout/default"/>
    <dgm:cxn modelId="{756D71AD-4278-4DD0-9F00-B26041035072}" type="presOf" srcId="{EC68AAAE-6074-4CB9-9149-534578B8D353}" destId="{A124D206-156B-4E77-B7C7-3D128B0714E9}" srcOrd="0" destOrd="0" presId="urn:microsoft.com/office/officeart/2005/8/layout/default"/>
    <dgm:cxn modelId="{57001BB0-45D1-4E42-9DB4-97BDF87656A3}" type="presOf" srcId="{1E6EEA92-C9D4-4BAC-9572-4256D63521D4}" destId="{50E8B673-BDA8-49C4-A578-E36BEBC0B335}" srcOrd="0" destOrd="0" presId="urn:microsoft.com/office/officeart/2005/8/layout/default"/>
    <dgm:cxn modelId="{31F358C2-E597-4B58-ABA3-AE9C02C100FC}" srcId="{BF7911A1-6E4C-4C5C-916A-5271C25B7FE5}" destId="{FA735C6B-DA95-4EAF-9967-883962F782D9}" srcOrd="3" destOrd="0" parTransId="{3DAC05B7-424C-4E99-BB71-4EB3EA599316}" sibTransId="{B5D08FA9-FF33-416E-90BB-70E99EF3DEA5}"/>
    <dgm:cxn modelId="{9750DFCF-06F8-4219-B160-57CD353926F9}" type="presOf" srcId="{0808054B-51D0-4C87-9F5B-BEB50574F9B9}" destId="{53599FFD-CA8E-478B-985E-141C1795C151}" srcOrd="0" destOrd="0" presId="urn:microsoft.com/office/officeart/2005/8/layout/default"/>
    <dgm:cxn modelId="{42E2F5DC-9BD8-4D03-ABBA-BDC27F79C825}" srcId="{BF7911A1-6E4C-4C5C-916A-5271C25B7FE5}" destId="{96A7CB57-C04E-4A64-AA88-23F9B2A3D114}" srcOrd="0" destOrd="0" parTransId="{CE8C0207-687C-420A-8439-01684C9253D5}" sibTransId="{FE31AFA3-48BD-4636-AE91-2F2B40B7568D}"/>
    <dgm:cxn modelId="{7722B2DD-44DF-46DE-A60C-DD373299BFEA}" srcId="{BF7911A1-6E4C-4C5C-916A-5271C25B7FE5}" destId="{BCD6ED7E-CFA3-4ED8-9FD4-06A7436493F6}" srcOrd="4" destOrd="0" parTransId="{21E5D8AD-1A7A-4CD4-975A-3D19FBBD3157}" sibTransId="{F832CDEF-D845-4ACF-8FCC-C36235E635F9}"/>
    <dgm:cxn modelId="{17A206EC-C987-4497-BC30-117F497BD6E4}" type="presOf" srcId="{BCD6ED7E-CFA3-4ED8-9FD4-06A7436493F6}" destId="{7EC61E60-D08B-43E0-8698-40EC8B8AD1C4}" srcOrd="0" destOrd="0" presId="urn:microsoft.com/office/officeart/2005/8/layout/default"/>
    <dgm:cxn modelId="{DE7606F1-019F-4A80-AF65-172541762CF3}" type="presOf" srcId="{3E45653B-7093-4C7A-B8F4-BB24F4B9E7CC}" destId="{30B4E559-2FD5-425D-A8DC-26242E730313}" srcOrd="0" destOrd="0" presId="urn:microsoft.com/office/officeart/2005/8/layout/default"/>
    <dgm:cxn modelId="{5A03A6F3-9FC3-4237-A7CC-3031A732F52D}" srcId="{BF7911A1-6E4C-4C5C-916A-5271C25B7FE5}" destId="{6320C233-1D5D-4CB2-AAF7-B9ED3C6E69BE}" srcOrd="9" destOrd="0" parTransId="{D8E913CD-1B25-431D-86E5-6330E7B359E3}" sibTransId="{83390A52-4C7C-417E-B9A7-44B1AA114EBB}"/>
    <dgm:cxn modelId="{DF8342F7-4604-40BF-9D5D-2AF00025171B}" srcId="{BF7911A1-6E4C-4C5C-916A-5271C25B7FE5}" destId="{66CA03E1-01DA-4F14-8353-3C359901459A}" srcOrd="6" destOrd="0" parTransId="{8262E447-9BFA-49C9-9910-C00524F6C34A}" sibTransId="{72987EB6-A5E3-4349-AFBB-7B943268FC6E}"/>
    <dgm:cxn modelId="{3E4FE99A-E8EE-4B0F-90F1-C4E45D1848E9}" type="presParOf" srcId="{6DDAF9E8-0091-41EB-84D1-DCD3AB2CA8FB}" destId="{B5C6638F-C59D-4DC1-B501-6E13AEC47CB3}" srcOrd="0" destOrd="0" presId="urn:microsoft.com/office/officeart/2005/8/layout/default"/>
    <dgm:cxn modelId="{E50562BC-93CF-4051-9093-0E8C4C275D19}" type="presParOf" srcId="{6DDAF9E8-0091-41EB-84D1-DCD3AB2CA8FB}" destId="{A77CB5F7-3B84-4D7D-AA4D-582D94813DA5}" srcOrd="1" destOrd="0" presId="urn:microsoft.com/office/officeart/2005/8/layout/default"/>
    <dgm:cxn modelId="{8FE0D10B-C3DA-4113-B28F-0C2440ACD1D7}" type="presParOf" srcId="{6DDAF9E8-0091-41EB-84D1-DCD3AB2CA8FB}" destId="{30B4E559-2FD5-425D-A8DC-26242E730313}" srcOrd="2" destOrd="0" presId="urn:microsoft.com/office/officeart/2005/8/layout/default"/>
    <dgm:cxn modelId="{DB73572A-3662-481E-AA8B-D8395304BEF8}" type="presParOf" srcId="{6DDAF9E8-0091-41EB-84D1-DCD3AB2CA8FB}" destId="{8995AE52-9615-40AD-ABBF-551E1586370C}" srcOrd="3" destOrd="0" presId="urn:microsoft.com/office/officeart/2005/8/layout/default"/>
    <dgm:cxn modelId="{23E73D72-9A48-4325-B08D-09C2A660E35F}" type="presParOf" srcId="{6DDAF9E8-0091-41EB-84D1-DCD3AB2CA8FB}" destId="{53599FFD-CA8E-478B-985E-141C1795C151}" srcOrd="4" destOrd="0" presId="urn:microsoft.com/office/officeart/2005/8/layout/default"/>
    <dgm:cxn modelId="{C1B725A6-CB4C-47FD-9CF2-A2EA8528BDE3}" type="presParOf" srcId="{6DDAF9E8-0091-41EB-84D1-DCD3AB2CA8FB}" destId="{0331852E-F765-4008-B176-440C9034C968}" srcOrd="5" destOrd="0" presId="urn:microsoft.com/office/officeart/2005/8/layout/default"/>
    <dgm:cxn modelId="{1A39DBFA-408E-4D57-8A9A-170C9B97482B}" type="presParOf" srcId="{6DDAF9E8-0091-41EB-84D1-DCD3AB2CA8FB}" destId="{0C5555CE-653D-4D57-A073-0268731D9344}" srcOrd="6" destOrd="0" presId="urn:microsoft.com/office/officeart/2005/8/layout/default"/>
    <dgm:cxn modelId="{B20E3BA3-0F5E-42D5-8E83-FEAAC12EF884}" type="presParOf" srcId="{6DDAF9E8-0091-41EB-84D1-DCD3AB2CA8FB}" destId="{7D4DD94D-1432-4BEB-8839-C5822A932E34}" srcOrd="7" destOrd="0" presId="urn:microsoft.com/office/officeart/2005/8/layout/default"/>
    <dgm:cxn modelId="{D5DF9C6A-0795-402E-9023-C01F7DF871D7}" type="presParOf" srcId="{6DDAF9E8-0091-41EB-84D1-DCD3AB2CA8FB}" destId="{7EC61E60-D08B-43E0-8698-40EC8B8AD1C4}" srcOrd="8" destOrd="0" presId="urn:microsoft.com/office/officeart/2005/8/layout/default"/>
    <dgm:cxn modelId="{9F55DED0-BFFA-4E8E-9345-26DBA6D83F2F}" type="presParOf" srcId="{6DDAF9E8-0091-41EB-84D1-DCD3AB2CA8FB}" destId="{41D91E6E-7068-4CF2-A75E-D18836563847}" srcOrd="9" destOrd="0" presId="urn:microsoft.com/office/officeart/2005/8/layout/default"/>
    <dgm:cxn modelId="{ECB3E22D-38D7-4123-8C40-97C0F975EED7}" type="presParOf" srcId="{6DDAF9E8-0091-41EB-84D1-DCD3AB2CA8FB}" destId="{A124D206-156B-4E77-B7C7-3D128B0714E9}" srcOrd="10" destOrd="0" presId="urn:microsoft.com/office/officeart/2005/8/layout/default"/>
    <dgm:cxn modelId="{C255A109-F398-4593-B1AF-ACAF7113573A}" type="presParOf" srcId="{6DDAF9E8-0091-41EB-84D1-DCD3AB2CA8FB}" destId="{9F2BA3FF-D12A-4D3F-94AB-97DFC260A966}" srcOrd="11" destOrd="0" presId="urn:microsoft.com/office/officeart/2005/8/layout/default"/>
    <dgm:cxn modelId="{EA208F15-5006-4DB4-BC09-B809537CB4ED}" type="presParOf" srcId="{6DDAF9E8-0091-41EB-84D1-DCD3AB2CA8FB}" destId="{6A64D5B7-FC6C-4145-9BC2-10DFCDBE65A4}" srcOrd="12" destOrd="0" presId="urn:microsoft.com/office/officeart/2005/8/layout/default"/>
    <dgm:cxn modelId="{13F31123-C0CD-4E0F-B863-CA6BDFAC750C}" type="presParOf" srcId="{6DDAF9E8-0091-41EB-84D1-DCD3AB2CA8FB}" destId="{BD31384C-72DA-4DF2-A466-3DE5D1CA5098}" srcOrd="13" destOrd="0" presId="urn:microsoft.com/office/officeart/2005/8/layout/default"/>
    <dgm:cxn modelId="{51AEE3C0-02A0-434F-89D2-05B984C89B2D}" type="presParOf" srcId="{6DDAF9E8-0091-41EB-84D1-DCD3AB2CA8FB}" destId="{50E8B673-BDA8-49C4-A578-E36BEBC0B335}" srcOrd="14" destOrd="0" presId="urn:microsoft.com/office/officeart/2005/8/layout/default"/>
    <dgm:cxn modelId="{27B8EE4C-1759-428B-8C02-B40B55771CCF}" type="presParOf" srcId="{6DDAF9E8-0091-41EB-84D1-DCD3AB2CA8FB}" destId="{32B3FFD0-0F21-4646-B64D-A5B0D7379B1D}" srcOrd="15" destOrd="0" presId="urn:microsoft.com/office/officeart/2005/8/layout/default"/>
    <dgm:cxn modelId="{83589188-4828-4171-B024-7FFD853D8FE4}" type="presParOf" srcId="{6DDAF9E8-0091-41EB-84D1-DCD3AB2CA8FB}" destId="{B2D19A4B-4A27-4E66-8A2F-5AE58C828D56}" srcOrd="16" destOrd="0" presId="urn:microsoft.com/office/officeart/2005/8/layout/default"/>
    <dgm:cxn modelId="{6B99A115-6589-4ED0-AB29-D41A5B743D40}" type="presParOf" srcId="{6DDAF9E8-0091-41EB-84D1-DCD3AB2CA8FB}" destId="{FFE35FA8-FB3C-4CD3-95B3-6299C383AD21}" srcOrd="17" destOrd="0" presId="urn:microsoft.com/office/officeart/2005/8/layout/default"/>
    <dgm:cxn modelId="{EC0BAC90-1F48-45CF-BA75-46B46CB937A1}" type="presParOf" srcId="{6DDAF9E8-0091-41EB-84D1-DCD3AB2CA8FB}" destId="{816D5189-2A5B-4EAB-9FD3-A0BD9B0E73AD}"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B89D21-1543-4D14-BD72-00A27E58C84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A6A49B6-68A6-4C86-8E12-6BBDAAED4046}">
      <dgm:prSet/>
      <dgm:spPr/>
      <dgm:t>
        <a:bodyPr/>
        <a:lstStyle/>
        <a:p>
          <a:r>
            <a:rPr lang="en-US" b="0" i="0"/>
            <a:t>Title VII and Title IX both protect employees against workplace discrimination/sexual harassment.</a:t>
          </a:r>
          <a:endParaRPr lang="en-US"/>
        </a:p>
      </dgm:t>
    </dgm:pt>
    <dgm:pt modelId="{6B9440BF-B9D7-4CE8-BE17-EADCC4754DDB}" type="parTrans" cxnId="{F83C60FD-1485-4901-BEF1-9E87ABF60F76}">
      <dgm:prSet/>
      <dgm:spPr/>
      <dgm:t>
        <a:bodyPr/>
        <a:lstStyle/>
        <a:p>
          <a:endParaRPr lang="en-US"/>
        </a:p>
      </dgm:t>
    </dgm:pt>
    <dgm:pt modelId="{3AE46139-0BA3-4268-B203-30D00D5AE679}" type="sibTrans" cxnId="{F83C60FD-1485-4901-BEF1-9E87ABF60F76}">
      <dgm:prSet/>
      <dgm:spPr/>
      <dgm:t>
        <a:bodyPr/>
        <a:lstStyle/>
        <a:p>
          <a:endParaRPr lang="en-US"/>
        </a:p>
      </dgm:t>
    </dgm:pt>
    <dgm:pt modelId="{22BC06DE-602D-4087-B444-97ACB12EEB06}">
      <dgm:prSet/>
      <dgm:spPr/>
      <dgm:t>
        <a:bodyPr/>
        <a:lstStyle/>
        <a:p>
          <a:r>
            <a:rPr lang="en-US" b="0" i="0"/>
            <a:t>When reviewing a complaint regarding workplace discrimination/sexual harassment, you should begin by going through the Title IX process.</a:t>
          </a:r>
          <a:endParaRPr lang="en-US"/>
        </a:p>
      </dgm:t>
    </dgm:pt>
    <dgm:pt modelId="{6F06A9A2-0663-4609-8668-3C2C9B9A6B1A}" type="parTrans" cxnId="{B7D21001-4FC5-479F-AB61-ED6E9654AF4E}">
      <dgm:prSet/>
      <dgm:spPr/>
      <dgm:t>
        <a:bodyPr/>
        <a:lstStyle/>
        <a:p>
          <a:endParaRPr lang="en-US"/>
        </a:p>
      </dgm:t>
    </dgm:pt>
    <dgm:pt modelId="{99782D2C-D71E-4146-91E5-956996FD56A8}" type="sibTrans" cxnId="{B7D21001-4FC5-479F-AB61-ED6E9654AF4E}">
      <dgm:prSet/>
      <dgm:spPr/>
      <dgm:t>
        <a:bodyPr/>
        <a:lstStyle/>
        <a:p>
          <a:endParaRPr lang="en-US"/>
        </a:p>
      </dgm:t>
    </dgm:pt>
    <dgm:pt modelId="{EE47612A-DDF8-415D-9A2B-A84D8E216D90}">
      <dgm:prSet/>
      <dgm:spPr/>
      <dgm:t>
        <a:bodyPr/>
        <a:lstStyle/>
        <a:p>
          <a:r>
            <a:rPr lang="en-US" b="0" i="0"/>
            <a:t>Don’t assume that the complaint is a Title VII complaint.</a:t>
          </a:r>
          <a:endParaRPr lang="en-US"/>
        </a:p>
      </dgm:t>
    </dgm:pt>
    <dgm:pt modelId="{B26FC334-B2D1-4C3C-A7BF-8865FC78963B}" type="parTrans" cxnId="{5BE76C6F-CE94-4DE4-9E68-4C2EFF5E9A06}">
      <dgm:prSet/>
      <dgm:spPr/>
      <dgm:t>
        <a:bodyPr/>
        <a:lstStyle/>
        <a:p>
          <a:endParaRPr lang="en-US"/>
        </a:p>
      </dgm:t>
    </dgm:pt>
    <dgm:pt modelId="{28ABD8B6-419C-4B52-934B-79AB4714E68E}" type="sibTrans" cxnId="{5BE76C6F-CE94-4DE4-9E68-4C2EFF5E9A06}">
      <dgm:prSet/>
      <dgm:spPr/>
      <dgm:t>
        <a:bodyPr/>
        <a:lstStyle/>
        <a:p>
          <a:endParaRPr lang="en-US"/>
        </a:p>
      </dgm:t>
    </dgm:pt>
    <dgm:pt modelId="{CB7CAC09-32F0-4248-9909-DA69DA410BE2}" type="pres">
      <dgm:prSet presAssocID="{D9B89D21-1543-4D14-BD72-00A27E58C84A}" presName="linear" presStyleCnt="0">
        <dgm:presLayoutVars>
          <dgm:animLvl val="lvl"/>
          <dgm:resizeHandles val="exact"/>
        </dgm:presLayoutVars>
      </dgm:prSet>
      <dgm:spPr/>
    </dgm:pt>
    <dgm:pt modelId="{B58EAEB1-323E-455C-9EB6-295B4D55182C}" type="pres">
      <dgm:prSet presAssocID="{8A6A49B6-68A6-4C86-8E12-6BBDAAED4046}" presName="parentText" presStyleLbl="node1" presStyleIdx="0" presStyleCnt="3">
        <dgm:presLayoutVars>
          <dgm:chMax val="0"/>
          <dgm:bulletEnabled val="1"/>
        </dgm:presLayoutVars>
      </dgm:prSet>
      <dgm:spPr/>
    </dgm:pt>
    <dgm:pt modelId="{81C064A3-2D8A-4246-85A0-7CE2AE03E366}" type="pres">
      <dgm:prSet presAssocID="{3AE46139-0BA3-4268-B203-30D00D5AE679}" presName="spacer" presStyleCnt="0"/>
      <dgm:spPr/>
    </dgm:pt>
    <dgm:pt modelId="{429F27D2-3906-4B94-8124-703A0616B494}" type="pres">
      <dgm:prSet presAssocID="{22BC06DE-602D-4087-B444-97ACB12EEB06}" presName="parentText" presStyleLbl="node1" presStyleIdx="1" presStyleCnt="3">
        <dgm:presLayoutVars>
          <dgm:chMax val="0"/>
          <dgm:bulletEnabled val="1"/>
        </dgm:presLayoutVars>
      </dgm:prSet>
      <dgm:spPr/>
    </dgm:pt>
    <dgm:pt modelId="{51B06281-735A-4235-A939-5EDB021EACD2}" type="pres">
      <dgm:prSet presAssocID="{99782D2C-D71E-4146-91E5-956996FD56A8}" presName="spacer" presStyleCnt="0"/>
      <dgm:spPr/>
    </dgm:pt>
    <dgm:pt modelId="{2D280A15-5CDD-45EA-ABF5-1D112602929A}" type="pres">
      <dgm:prSet presAssocID="{EE47612A-DDF8-415D-9A2B-A84D8E216D90}" presName="parentText" presStyleLbl="node1" presStyleIdx="2" presStyleCnt="3">
        <dgm:presLayoutVars>
          <dgm:chMax val="0"/>
          <dgm:bulletEnabled val="1"/>
        </dgm:presLayoutVars>
      </dgm:prSet>
      <dgm:spPr/>
    </dgm:pt>
  </dgm:ptLst>
  <dgm:cxnLst>
    <dgm:cxn modelId="{B7D21001-4FC5-479F-AB61-ED6E9654AF4E}" srcId="{D9B89D21-1543-4D14-BD72-00A27E58C84A}" destId="{22BC06DE-602D-4087-B444-97ACB12EEB06}" srcOrd="1" destOrd="0" parTransId="{6F06A9A2-0663-4609-8668-3C2C9B9A6B1A}" sibTransId="{99782D2C-D71E-4146-91E5-956996FD56A8}"/>
    <dgm:cxn modelId="{21E9433A-1FB3-44B1-98C7-F807BB05D24C}" type="presOf" srcId="{8A6A49B6-68A6-4C86-8E12-6BBDAAED4046}" destId="{B58EAEB1-323E-455C-9EB6-295B4D55182C}" srcOrd="0" destOrd="0" presId="urn:microsoft.com/office/officeart/2005/8/layout/vList2"/>
    <dgm:cxn modelId="{D2A3B965-9DFC-4C19-B156-A4FC48AF8DEC}" type="presOf" srcId="{22BC06DE-602D-4087-B444-97ACB12EEB06}" destId="{429F27D2-3906-4B94-8124-703A0616B494}" srcOrd="0" destOrd="0" presId="urn:microsoft.com/office/officeart/2005/8/layout/vList2"/>
    <dgm:cxn modelId="{5BE76C6F-CE94-4DE4-9E68-4C2EFF5E9A06}" srcId="{D9B89D21-1543-4D14-BD72-00A27E58C84A}" destId="{EE47612A-DDF8-415D-9A2B-A84D8E216D90}" srcOrd="2" destOrd="0" parTransId="{B26FC334-B2D1-4C3C-A7BF-8865FC78963B}" sibTransId="{28ABD8B6-419C-4B52-934B-79AB4714E68E}"/>
    <dgm:cxn modelId="{C71083C5-A0AB-4C8E-9359-96A7E29036C1}" type="presOf" srcId="{D9B89D21-1543-4D14-BD72-00A27E58C84A}" destId="{CB7CAC09-32F0-4248-9909-DA69DA410BE2}" srcOrd="0" destOrd="0" presId="urn:microsoft.com/office/officeart/2005/8/layout/vList2"/>
    <dgm:cxn modelId="{9184BDE4-AFEA-4411-B61B-4C1577DD70E0}" type="presOf" srcId="{EE47612A-DDF8-415D-9A2B-A84D8E216D90}" destId="{2D280A15-5CDD-45EA-ABF5-1D112602929A}" srcOrd="0" destOrd="0" presId="urn:microsoft.com/office/officeart/2005/8/layout/vList2"/>
    <dgm:cxn modelId="{F83C60FD-1485-4901-BEF1-9E87ABF60F76}" srcId="{D9B89D21-1543-4D14-BD72-00A27E58C84A}" destId="{8A6A49B6-68A6-4C86-8E12-6BBDAAED4046}" srcOrd="0" destOrd="0" parTransId="{6B9440BF-B9D7-4CE8-BE17-EADCC4754DDB}" sibTransId="{3AE46139-0BA3-4268-B203-30D00D5AE679}"/>
    <dgm:cxn modelId="{BE4C11DC-0606-4D8C-B08C-00580C8EC439}" type="presParOf" srcId="{CB7CAC09-32F0-4248-9909-DA69DA410BE2}" destId="{B58EAEB1-323E-455C-9EB6-295B4D55182C}" srcOrd="0" destOrd="0" presId="urn:microsoft.com/office/officeart/2005/8/layout/vList2"/>
    <dgm:cxn modelId="{F2E18E4D-20CB-4BC4-9821-C414BE423287}" type="presParOf" srcId="{CB7CAC09-32F0-4248-9909-DA69DA410BE2}" destId="{81C064A3-2D8A-4246-85A0-7CE2AE03E366}" srcOrd="1" destOrd="0" presId="urn:microsoft.com/office/officeart/2005/8/layout/vList2"/>
    <dgm:cxn modelId="{550CC5C5-3B36-4BAE-8CFC-ECCA23C22B6D}" type="presParOf" srcId="{CB7CAC09-32F0-4248-9909-DA69DA410BE2}" destId="{429F27D2-3906-4B94-8124-703A0616B494}" srcOrd="2" destOrd="0" presId="urn:microsoft.com/office/officeart/2005/8/layout/vList2"/>
    <dgm:cxn modelId="{9615FFB1-C87C-4F99-8C34-CB011AFDF800}" type="presParOf" srcId="{CB7CAC09-32F0-4248-9909-DA69DA410BE2}" destId="{51B06281-735A-4235-A939-5EDB021EACD2}" srcOrd="3" destOrd="0" presId="urn:microsoft.com/office/officeart/2005/8/layout/vList2"/>
    <dgm:cxn modelId="{B2543129-C832-46DC-9386-89E7342694CF}" type="presParOf" srcId="{CB7CAC09-32F0-4248-9909-DA69DA410BE2}" destId="{2D280A15-5CDD-45EA-ABF5-1D112602929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C7866E-BE17-41D4-B62A-36B52F961066}"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E7440D43-CFD4-425F-89DE-E4B68D657750}">
      <dgm:prSet/>
      <dgm:spPr/>
      <dgm:t>
        <a:bodyPr/>
        <a:lstStyle/>
        <a:p>
          <a:r>
            <a:rPr lang="en-US" b="0" i="0" dirty="0"/>
            <a:t>1. Employee engages in a “protected activity.” </a:t>
          </a:r>
          <a:endParaRPr lang="en-US" dirty="0"/>
        </a:p>
      </dgm:t>
    </dgm:pt>
    <dgm:pt modelId="{C1D0AD8D-1A57-4694-8D9D-FA7DFA213C29}" type="parTrans" cxnId="{A10A9F49-9D11-4362-9D91-967DD98D7E88}">
      <dgm:prSet/>
      <dgm:spPr/>
      <dgm:t>
        <a:bodyPr/>
        <a:lstStyle/>
        <a:p>
          <a:endParaRPr lang="en-US"/>
        </a:p>
      </dgm:t>
    </dgm:pt>
    <dgm:pt modelId="{FD4C8AEA-34E3-4854-B629-56E65AEBB5D5}" type="sibTrans" cxnId="{A10A9F49-9D11-4362-9D91-967DD98D7E88}">
      <dgm:prSet/>
      <dgm:spPr/>
      <dgm:t>
        <a:bodyPr/>
        <a:lstStyle/>
        <a:p>
          <a:endParaRPr lang="en-US"/>
        </a:p>
      </dgm:t>
    </dgm:pt>
    <dgm:pt modelId="{FA78C33B-DBF6-4D89-A8E0-9A87385BF8D1}">
      <dgm:prSet/>
      <dgm:spPr/>
      <dgm:t>
        <a:bodyPr/>
        <a:lstStyle/>
        <a:p>
          <a:r>
            <a:rPr lang="en-US" dirty="0"/>
            <a:t>2. Employer action occurs.</a:t>
          </a:r>
        </a:p>
      </dgm:t>
    </dgm:pt>
    <dgm:pt modelId="{FBA58B2E-7B09-48E6-B18A-B1CE302BC090}" type="parTrans" cxnId="{5784DB4B-92BD-4A28-BB28-0AC68C3E4A27}">
      <dgm:prSet/>
      <dgm:spPr/>
      <dgm:t>
        <a:bodyPr/>
        <a:lstStyle/>
        <a:p>
          <a:endParaRPr lang="en-US"/>
        </a:p>
      </dgm:t>
    </dgm:pt>
    <dgm:pt modelId="{9A50CFFB-BD37-46DF-878D-4136BA397A5B}" type="sibTrans" cxnId="{5784DB4B-92BD-4A28-BB28-0AC68C3E4A27}">
      <dgm:prSet/>
      <dgm:spPr/>
      <dgm:t>
        <a:bodyPr/>
        <a:lstStyle/>
        <a:p>
          <a:endParaRPr lang="en-US"/>
        </a:p>
      </dgm:t>
    </dgm:pt>
    <dgm:pt modelId="{8FD1BB40-C7E3-485D-8B76-2D4713A77476}">
      <dgm:prSet/>
      <dgm:spPr/>
      <dgm:t>
        <a:bodyPr/>
        <a:lstStyle/>
        <a:p>
          <a:r>
            <a:rPr lang="en-US" b="0" i="0" dirty="0"/>
            <a:t> 3. A reasonable employee would have found the employer’s action to be “materially adverse.”</a:t>
          </a:r>
          <a:endParaRPr lang="en-US" dirty="0"/>
        </a:p>
      </dgm:t>
    </dgm:pt>
    <dgm:pt modelId="{5BDF1C30-6EE9-4234-A42B-50726BCA56DE}" type="parTrans" cxnId="{F5DAEF6A-70C6-41CD-A1AD-A207EAEE5E1C}">
      <dgm:prSet/>
      <dgm:spPr/>
      <dgm:t>
        <a:bodyPr/>
        <a:lstStyle/>
        <a:p>
          <a:endParaRPr lang="en-US"/>
        </a:p>
      </dgm:t>
    </dgm:pt>
    <dgm:pt modelId="{A9AECF0F-564D-42F0-BEDE-13B489A12DFA}" type="sibTrans" cxnId="{F5DAEF6A-70C6-41CD-A1AD-A207EAEE5E1C}">
      <dgm:prSet/>
      <dgm:spPr/>
      <dgm:t>
        <a:bodyPr/>
        <a:lstStyle/>
        <a:p>
          <a:endParaRPr lang="en-US"/>
        </a:p>
      </dgm:t>
    </dgm:pt>
    <dgm:pt modelId="{F27D2A09-BD64-4C54-804B-6A1C95568806}">
      <dgm:prSet/>
      <dgm:spPr/>
      <dgm:t>
        <a:bodyPr/>
        <a:lstStyle/>
        <a:p>
          <a:r>
            <a:rPr lang="en-US" dirty="0"/>
            <a:t>4. T</a:t>
          </a:r>
          <a:r>
            <a:rPr lang="en-US" b="0" i="0" dirty="0"/>
            <a:t>here is a causal connection between the protected activity and the materially adverse action.</a:t>
          </a:r>
          <a:endParaRPr lang="en-US" dirty="0"/>
        </a:p>
      </dgm:t>
    </dgm:pt>
    <dgm:pt modelId="{48D5EFCD-56D5-4001-8B7F-CC7547DEB36A}" type="parTrans" cxnId="{D004C649-022E-43AB-A50E-862541FA0147}">
      <dgm:prSet/>
      <dgm:spPr/>
      <dgm:t>
        <a:bodyPr/>
        <a:lstStyle/>
        <a:p>
          <a:endParaRPr lang="en-US"/>
        </a:p>
      </dgm:t>
    </dgm:pt>
    <dgm:pt modelId="{4C78EBD1-1530-494A-9677-47CBD5010E78}" type="sibTrans" cxnId="{D004C649-022E-43AB-A50E-862541FA0147}">
      <dgm:prSet/>
      <dgm:spPr/>
      <dgm:t>
        <a:bodyPr/>
        <a:lstStyle/>
        <a:p>
          <a:endParaRPr lang="en-US"/>
        </a:p>
      </dgm:t>
    </dgm:pt>
    <dgm:pt modelId="{8866E639-4BCD-47DF-A433-6137B4EAA656}" type="pres">
      <dgm:prSet presAssocID="{5EC7866E-BE17-41D4-B62A-36B52F961066}" presName="linear" presStyleCnt="0">
        <dgm:presLayoutVars>
          <dgm:animLvl val="lvl"/>
          <dgm:resizeHandles val="exact"/>
        </dgm:presLayoutVars>
      </dgm:prSet>
      <dgm:spPr/>
    </dgm:pt>
    <dgm:pt modelId="{E7CDAA3C-11AA-4207-B351-238485974F95}" type="pres">
      <dgm:prSet presAssocID="{E7440D43-CFD4-425F-89DE-E4B68D657750}" presName="parentText" presStyleLbl="node1" presStyleIdx="0" presStyleCnt="4">
        <dgm:presLayoutVars>
          <dgm:chMax val="0"/>
          <dgm:bulletEnabled val="1"/>
        </dgm:presLayoutVars>
      </dgm:prSet>
      <dgm:spPr/>
    </dgm:pt>
    <dgm:pt modelId="{49E6FEFA-FC51-4973-A907-EDED05561560}" type="pres">
      <dgm:prSet presAssocID="{FD4C8AEA-34E3-4854-B629-56E65AEBB5D5}" presName="spacer" presStyleCnt="0"/>
      <dgm:spPr/>
    </dgm:pt>
    <dgm:pt modelId="{7CF48AFC-F43F-4D47-8EFD-9EB4A54C9B94}" type="pres">
      <dgm:prSet presAssocID="{FA78C33B-DBF6-4D89-A8E0-9A87385BF8D1}" presName="parentText" presStyleLbl="node1" presStyleIdx="1" presStyleCnt="4">
        <dgm:presLayoutVars>
          <dgm:chMax val="0"/>
          <dgm:bulletEnabled val="1"/>
        </dgm:presLayoutVars>
      </dgm:prSet>
      <dgm:spPr/>
    </dgm:pt>
    <dgm:pt modelId="{B4516B84-7415-4F1A-9B4F-063DEDC4864B}" type="pres">
      <dgm:prSet presAssocID="{9A50CFFB-BD37-46DF-878D-4136BA397A5B}" presName="spacer" presStyleCnt="0"/>
      <dgm:spPr/>
    </dgm:pt>
    <dgm:pt modelId="{6E1FBD49-670A-4E31-BC10-7488E1B35F11}" type="pres">
      <dgm:prSet presAssocID="{8FD1BB40-C7E3-485D-8B76-2D4713A77476}" presName="parentText" presStyleLbl="node1" presStyleIdx="2" presStyleCnt="4">
        <dgm:presLayoutVars>
          <dgm:chMax val="0"/>
          <dgm:bulletEnabled val="1"/>
        </dgm:presLayoutVars>
      </dgm:prSet>
      <dgm:spPr/>
    </dgm:pt>
    <dgm:pt modelId="{A9015E43-C732-44AD-96C0-276FE7ED75EF}" type="pres">
      <dgm:prSet presAssocID="{A9AECF0F-564D-42F0-BEDE-13B489A12DFA}" presName="spacer" presStyleCnt="0"/>
      <dgm:spPr/>
    </dgm:pt>
    <dgm:pt modelId="{F29426DE-0598-49D0-975D-5164EF8AE427}" type="pres">
      <dgm:prSet presAssocID="{F27D2A09-BD64-4C54-804B-6A1C95568806}" presName="parentText" presStyleLbl="node1" presStyleIdx="3" presStyleCnt="4">
        <dgm:presLayoutVars>
          <dgm:chMax val="0"/>
          <dgm:bulletEnabled val="1"/>
        </dgm:presLayoutVars>
      </dgm:prSet>
      <dgm:spPr/>
    </dgm:pt>
  </dgm:ptLst>
  <dgm:cxnLst>
    <dgm:cxn modelId="{71FC0818-B95B-4D5F-865E-F94805CCFF82}" type="presOf" srcId="{E7440D43-CFD4-425F-89DE-E4B68D657750}" destId="{E7CDAA3C-11AA-4207-B351-238485974F95}" srcOrd="0" destOrd="0" presId="urn:microsoft.com/office/officeart/2005/8/layout/vList2"/>
    <dgm:cxn modelId="{AB4EA15D-0F0C-4A62-96B4-BA63955C72F6}" type="presOf" srcId="{5EC7866E-BE17-41D4-B62A-36B52F961066}" destId="{8866E639-4BCD-47DF-A433-6137B4EAA656}" srcOrd="0" destOrd="0" presId="urn:microsoft.com/office/officeart/2005/8/layout/vList2"/>
    <dgm:cxn modelId="{A10A9F49-9D11-4362-9D91-967DD98D7E88}" srcId="{5EC7866E-BE17-41D4-B62A-36B52F961066}" destId="{E7440D43-CFD4-425F-89DE-E4B68D657750}" srcOrd="0" destOrd="0" parTransId="{C1D0AD8D-1A57-4694-8D9D-FA7DFA213C29}" sibTransId="{FD4C8AEA-34E3-4854-B629-56E65AEBB5D5}"/>
    <dgm:cxn modelId="{D004C649-022E-43AB-A50E-862541FA0147}" srcId="{5EC7866E-BE17-41D4-B62A-36B52F961066}" destId="{F27D2A09-BD64-4C54-804B-6A1C95568806}" srcOrd="3" destOrd="0" parTransId="{48D5EFCD-56D5-4001-8B7F-CC7547DEB36A}" sibTransId="{4C78EBD1-1530-494A-9677-47CBD5010E78}"/>
    <dgm:cxn modelId="{F5DAEF6A-70C6-41CD-A1AD-A207EAEE5E1C}" srcId="{5EC7866E-BE17-41D4-B62A-36B52F961066}" destId="{8FD1BB40-C7E3-485D-8B76-2D4713A77476}" srcOrd="2" destOrd="0" parTransId="{5BDF1C30-6EE9-4234-A42B-50726BCA56DE}" sibTransId="{A9AECF0F-564D-42F0-BEDE-13B489A12DFA}"/>
    <dgm:cxn modelId="{5784DB4B-92BD-4A28-BB28-0AC68C3E4A27}" srcId="{5EC7866E-BE17-41D4-B62A-36B52F961066}" destId="{FA78C33B-DBF6-4D89-A8E0-9A87385BF8D1}" srcOrd="1" destOrd="0" parTransId="{FBA58B2E-7B09-48E6-B18A-B1CE302BC090}" sibTransId="{9A50CFFB-BD37-46DF-878D-4136BA397A5B}"/>
    <dgm:cxn modelId="{5126904E-2335-4E71-BACF-96C8969D618D}" type="presOf" srcId="{FA78C33B-DBF6-4D89-A8E0-9A87385BF8D1}" destId="{7CF48AFC-F43F-4D47-8EFD-9EB4A54C9B94}" srcOrd="0" destOrd="0" presId="urn:microsoft.com/office/officeart/2005/8/layout/vList2"/>
    <dgm:cxn modelId="{302D26D8-40E1-4E2F-A152-CDF8CCD0DB3E}" type="presOf" srcId="{8FD1BB40-C7E3-485D-8B76-2D4713A77476}" destId="{6E1FBD49-670A-4E31-BC10-7488E1B35F11}" srcOrd="0" destOrd="0" presId="urn:microsoft.com/office/officeart/2005/8/layout/vList2"/>
    <dgm:cxn modelId="{CC5035FA-E28C-4502-ACA4-422EDB0D40E6}" type="presOf" srcId="{F27D2A09-BD64-4C54-804B-6A1C95568806}" destId="{F29426DE-0598-49D0-975D-5164EF8AE427}" srcOrd="0" destOrd="0" presId="urn:microsoft.com/office/officeart/2005/8/layout/vList2"/>
    <dgm:cxn modelId="{028A6A4D-3F96-4AC1-9B15-236121BA6E6E}" type="presParOf" srcId="{8866E639-4BCD-47DF-A433-6137B4EAA656}" destId="{E7CDAA3C-11AA-4207-B351-238485974F95}" srcOrd="0" destOrd="0" presId="urn:microsoft.com/office/officeart/2005/8/layout/vList2"/>
    <dgm:cxn modelId="{0D1B151E-AA35-49EE-A260-8CAF13752839}" type="presParOf" srcId="{8866E639-4BCD-47DF-A433-6137B4EAA656}" destId="{49E6FEFA-FC51-4973-A907-EDED05561560}" srcOrd="1" destOrd="0" presId="urn:microsoft.com/office/officeart/2005/8/layout/vList2"/>
    <dgm:cxn modelId="{E8AFD5E1-CAEC-44D8-9265-8ED1CCD9C56D}" type="presParOf" srcId="{8866E639-4BCD-47DF-A433-6137B4EAA656}" destId="{7CF48AFC-F43F-4D47-8EFD-9EB4A54C9B94}" srcOrd="2" destOrd="0" presId="urn:microsoft.com/office/officeart/2005/8/layout/vList2"/>
    <dgm:cxn modelId="{7B085145-3764-42FB-A2D7-67F84E1C3923}" type="presParOf" srcId="{8866E639-4BCD-47DF-A433-6137B4EAA656}" destId="{B4516B84-7415-4F1A-9B4F-063DEDC4864B}" srcOrd="3" destOrd="0" presId="urn:microsoft.com/office/officeart/2005/8/layout/vList2"/>
    <dgm:cxn modelId="{E15150ED-DCEF-4500-8657-6DC4131EBE77}" type="presParOf" srcId="{8866E639-4BCD-47DF-A433-6137B4EAA656}" destId="{6E1FBD49-670A-4E31-BC10-7488E1B35F11}" srcOrd="4" destOrd="0" presId="urn:microsoft.com/office/officeart/2005/8/layout/vList2"/>
    <dgm:cxn modelId="{B5EBF280-29B5-4583-A02E-B926E9E3FA69}" type="presParOf" srcId="{8866E639-4BCD-47DF-A433-6137B4EAA656}" destId="{A9015E43-C732-44AD-96C0-276FE7ED75EF}" srcOrd="5" destOrd="0" presId="urn:microsoft.com/office/officeart/2005/8/layout/vList2"/>
    <dgm:cxn modelId="{236C2493-FF9C-4B24-8DA9-869483B51D3B}" type="presParOf" srcId="{8866E639-4BCD-47DF-A433-6137B4EAA656}" destId="{F29426DE-0598-49D0-975D-5164EF8AE42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BAC3FDF-91CA-4FAE-A61F-E92E6B55BACC}" type="doc">
      <dgm:prSet loTypeId="urn:microsoft.com/office/officeart/2005/8/layout/default" loCatId="list" qsTypeId="urn:microsoft.com/office/officeart/2005/8/quickstyle/simple1" qsCatId="simple" csTypeId="urn:microsoft.com/office/officeart/2005/8/colors/accent5_2" csCatId="accent5"/>
      <dgm:spPr/>
      <dgm:t>
        <a:bodyPr/>
        <a:lstStyle/>
        <a:p>
          <a:endParaRPr lang="en-US"/>
        </a:p>
      </dgm:t>
    </dgm:pt>
    <dgm:pt modelId="{E2E3EFBC-1105-437F-B939-4CA1734F468B}">
      <dgm:prSet/>
      <dgm:spPr/>
      <dgm:t>
        <a:bodyPr/>
        <a:lstStyle/>
        <a:p>
          <a:r>
            <a:rPr lang="en-US" b="0" i="0"/>
            <a:t>Filing or being a witness in a charge, complaint, investigation, or lawsuit.</a:t>
          </a:r>
          <a:endParaRPr lang="en-US"/>
        </a:p>
      </dgm:t>
    </dgm:pt>
    <dgm:pt modelId="{58386500-029D-4211-97B8-B7CA19D851E6}" type="parTrans" cxnId="{94F29D7D-6EC0-4C52-B453-1050FA0763C3}">
      <dgm:prSet/>
      <dgm:spPr/>
      <dgm:t>
        <a:bodyPr/>
        <a:lstStyle/>
        <a:p>
          <a:endParaRPr lang="en-US"/>
        </a:p>
      </dgm:t>
    </dgm:pt>
    <dgm:pt modelId="{EF54E282-5B3C-4BA6-B30C-24392FF02A0E}" type="sibTrans" cxnId="{94F29D7D-6EC0-4C52-B453-1050FA0763C3}">
      <dgm:prSet/>
      <dgm:spPr/>
      <dgm:t>
        <a:bodyPr/>
        <a:lstStyle/>
        <a:p>
          <a:endParaRPr lang="en-US"/>
        </a:p>
      </dgm:t>
    </dgm:pt>
    <dgm:pt modelId="{606A3FD5-5578-49B3-8D0B-872B98AF1789}">
      <dgm:prSet/>
      <dgm:spPr/>
      <dgm:t>
        <a:bodyPr/>
        <a:lstStyle/>
        <a:p>
          <a:r>
            <a:rPr lang="en-US"/>
            <a:t>C</a:t>
          </a:r>
          <a:r>
            <a:rPr lang="en-US" b="0" i="0"/>
            <a:t>ommunicating with a supervisor or manager about employment discrimination, including harassment.</a:t>
          </a:r>
          <a:endParaRPr lang="en-US"/>
        </a:p>
      </dgm:t>
    </dgm:pt>
    <dgm:pt modelId="{C4338876-CFFD-44CD-AEDF-955DC38A8F4A}" type="parTrans" cxnId="{AD03246E-3B62-4F5E-AE0D-1DAB94A8C2EB}">
      <dgm:prSet/>
      <dgm:spPr/>
      <dgm:t>
        <a:bodyPr/>
        <a:lstStyle/>
        <a:p>
          <a:endParaRPr lang="en-US"/>
        </a:p>
      </dgm:t>
    </dgm:pt>
    <dgm:pt modelId="{3D14ECFC-1D12-43F1-91A1-09BEFD1DE00F}" type="sibTrans" cxnId="{AD03246E-3B62-4F5E-AE0D-1DAB94A8C2EB}">
      <dgm:prSet/>
      <dgm:spPr/>
      <dgm:t>
        <a:bodyPr/>
        <a:lstStyle/>
        <a:p>
          <a:endParaRPr lang="en-US"/>
        </a:p>
      </dgm:t>
    </dgm:pt>
    <dgm:pt modelId="{4892CDAE-43C0-4770-B8CA-FE7A466BD4CF}">
      <dgm:prSet/>
      <dgm:spPr/>
      <dgm:t>
        <a:bodyPr/>
        <a:lstStyle/>
        <a:p>
          <a:r>
            <a:rPr lang="en-US"/>
            <a:t>A</a:t>
          </a:r>
          <a:r>
            <a:rPr lang="en-US" b="0" i="0"/>
            <a:t>nswering questions during an employer investigation of alleged harassment.</a:t>
          </a:r>
          <a:endParaRPr lang="en-US"/>
        </a:p>
      </dgm:t>
    </dgm:pt>
    <dgm:pt modelId="{ED81B48A-A0EC-425A-AA5A-E7EE451BD6E2}" type="parTrans" cxnId="{895719F0-AAC5-4F1D-826B-5ECC5A458FB8}">
      <dgm:prSet/>
      <dgm:spPr/>
      <dgm:t>
        <a:bodyPr/>
        <a:lstStyle/>
        <a:p>
          <a:endParaRPr lang="en-US"/>
        </a:p>
      </dgm:t>
    </dgm:pt>
    <dgm:pt modelId="{C625350C-8EF3-49D1-BF71-DE137AAFB998}" type="sibTrans" cxnId="{895719F0-AAC5-4F1D-826B-5ECC5A458FB8}">
      <dgm:prSet/>
      <dgm:spPr/>
      <dgm:t>
        <a:bodyPr/>
        <a:lstStyle/>
        <a:p>
          <a:endParaRPr lang="en-US"/>
        </a:p>
      </dgm:t>
    </dgm:pt>
    <dgm:pt modelId="{D6FFBBB9-C7FF-402D-B69A-99A8E3B52C41}">
      <dgm:prSet/>
      <dgm:spPr/>
      <dgm:t>
        <a:bodyPr/>
        <a:lstStyle/>
        <a:p>
          <a:r>
            <a:rPr lang="en-US"/>
            <a:t>R</a:t>
          </a:r>
          <a:r>
            <a:rPr lang="en-US" b="0" i="0"/>
            <a:t>efusing to follow orders that would result in discrimination.</a:t>
          </a:r>
          <a:endParaRPr lang="en-US"/>
        </a:p>
      </dgm:t>
    </dgm:pt>
    <dgm:pt modelId="{29E57BF6-01DC-45EA-BC64-54977130462E}" type="parTrans" cxnId="{24C07DB4-7112-409C-85B6-BC94C5248903}">
      <dgm:prSet/>
      <dgm:spPr/>
      <dgm:t>
        <a:bodyPr/>
        <a:lstStyle/>
        <a:p>
          <a:endParaRPr lang="en-US"/>
        </a:p>
      </dgm:t>
    </dgm:pt>
    <dgm:pt modelId="{5EA64A31-FF8D-411D-956D-FA0714B2A76F}" type="sibTrans" cxnId="{24C07DB4-7112-409C-85B6-BC94C5248903}">
      <dgm:prSet/>
      <dgm:spPr/>
      <dgm:t>
        <a:bodyPr/>
        <a:lstStyle/>
        <a:p>
          <a:endParaRPr lang="en-US"/>
        </a:p>
      </dgm:t>
    </dgm:pt>
    <dgm:pt modelId="{B45A0C6D-527A-4A18-8BFE-5B7809FDB264}">
      <dgm:prSet/>
      <dgm:spPr/>
      <dgm:t>
        <a:bodyPr/>
        <a:lstStyle/>
        <a:p>
          <a:r>
            <a:rPr lang="en-US"/>
            <a:t>R</a:t>
          </a:r>
          <a:r>
            <a:rPr lang="en-US" b="0" i="0"/>
            <a:t>esisting sexual advances or intervening to protect others.</a:t>
          </a:r>
          <a:endParaRPr lang="en-US"/>
        </a:p>
      </dgm:t>
    </dgm:pt>
    <dgm:pt modelId="{C273B20D-A8E3-4CFF-965E-64671663F63D}" type="parTrans" cxnId="{56041307-2AC2-4C25-B610-8C7CF97CD36C}">
      <dgm:prSet/>
      <dgm:spPr/>
      <dgm:t>
        <a:bodyPr/>
        <a:lstStyle/>
        <a:p>
          <a:endParaRPr lang="en-US"/>
        </a:p>
      </dgm:t>
    </dgm:pt>
    <dgm:pt modelId="{8C69048F-BC6C-4395-8257-B8EBE127976B}" type="sibTrans" cxnId="{56041307-2AC2-4C25-B610-8C7CF97CD36C}">
      <dgm:prSet/>
      <dgm:spPr/>
      <dgm:t>
        <a:bodyPr/>
        <a:lstStyle/>
        <a:p>
          <a:endParaRPr lang="en-US"/>
        </a:p>
      </dgm:t>
    </dgm:pt>
    <dgm:pt modelId="{7846DD8E-6A91-4F74-9D9E-7FD213977DEB}">
      <dgm:prSet/>
      <dgm:spPr/>
      <dgm:t>
        <a:bodyPr/>
        <a:lstStyle/>
        <a:p>
          <a:r>
            <a:rPr lang="en-US"/>
            <a:t>R</a:t>
          </a:r>
          <a:r>
            <a:rPr lang="en-US" b="0" i="0"/>
            <a:t>equesting accommodation of a disability or for a religious practice.</a:t>
          </a:r>
          <a:endParaRPr lang="en-US"/>
        </a:p>
      </dgm:t>
    </dgm:pt>
    <dgm:pt modelId="{8BBBA08E-1966-4BFB-9E8C-C268D89A043D}" type="parTrans" cxnId="{83066BED-75B3-4577-BB38-DA6D62BE595B}">
      <dgm:prSet/>
      <dgm:spPr/>
      <dgm:t>
        <a:bodyPr/>
        <a:lstStyle/>
        <a:p>
          <a:endParaRPr lang="en-US"/>
        </a:p>
      </dgm:t>
    </dgm:pt>
    <dgm:pt modelId="{D8A017D5-91AD-4995-942A-1018BF944276}" type="sibTrans" cxnId="{83066BED-75B3-4577-BB38-DA6D62BE595B}">
      <dgm:prSet/>
      <dgm:spPr/>
      <dgm:t>
        <a:bodyPr/>
        <a:lstStyle/>
        <a:p>
          <a:endParaRPr lang="en-US"/>
        </a:p>
      </dgm:t>
    </dgm:pt>
    <dgm:pt modelId="{A2E733CD-1EB7-4FCB-9BCB-05DB9766D783}">
      <dgm:prSet/>
      <dgm:spPr/>
      <dgm:t>
        <a:bodyPr/>
        <a:lstStyle/>
        <a:p>
          <a:r>
            <a:rPr lang="en-US"/>
            <a:t>Engaging in action(s) protected by FMLA.</a:t>
          </a:r>
        </a:p>
      </dgm:t>
    </dgm:pt>
    <dgm:pt modelId="{D4078386-1727-4DD2-80C3-0AF0317E913F}" type="parTrans" cxnId="{E9E69143-E368-4795-87AF-3741EFAECDC2}">
      <dgm:prSet/>
      <dgm:spPr/>
      <dgm:t>
        <a:bodyPr/>
        <a:lstStyle/>
        <a:p>
          <a:endParaRPr lang="en-US"/>
        </a:p>
      </dgm:t>
    </dgm:pt>
    <dgm:pt modelId="{A2FB763D-6BE4-40D5-B4B9-634C7E9408D0}" type="sibTrans" cxnId="{E9E69143-E368-4795-87AF-3741EFAECDC2}">
      <dgm:prSet/>
      <dgm:spPr/>
      <dgm:t>
        <a:bodyPr/>
        <a:lstStyle/>
        <a:p>
          <a:endParaRPr lang="en-US"/>
        </a:p>
      </dgm:t>
    </dgm:pt>
    <dgm:pt modelId="{9CC4A5C3-2052-43C1-A47A-CE05ABDBA669}" type="pres">
      <dgm:prSet presAssocID="{0BAC3FDF-91CA-4FAE-A61F-E92E6B55BACC}" presName="diagram" presStyleCnt="0">
        <dgm:presLayoutVars>
          <dgm:dir/>
          <dgm:resizeHandles val="exact"/>
        </dgm:presLayoutVars>
      </dgm:prSet>
      <dgm:spPr/>
    </dgm:pt>
    <dgm:pt modelId="{63E231F7-2066-4C8D-B831-966209950D88}" type="pres">
      <dgm:prSet presAssocID="{E2E3EFBC-1105-437F-B939-4CA1734F468B}" presName="node" presStyleLbl="node1" presStyleIdx="0" presStyleCnt="7">
        <dgm:presLayoutVars>
          <dgm:bulletEnabled val="1"/>
        </dgm:presLayoutVars>
      </dgm:prSet>
      <dgm:spPr/>
    </dgm:pt>
    <dgm:pt modelId="{56A8A1E5-2C0A-482C-8A7E-D63C1FD92338}" type="pres">
      <dgm:prSet presAssocID="{EF54E282-5B3C-4BA6-B30C-24392FF02A0E}" presName="sibTrans" presStyleCnt="0"/>
      <dgm:spPr/>
    </dgm:pt>
    <dgm:pt modelId="{5A837BB5-EA01-4BAB-AC17-FA8C2C2D0A7E}" type="pres">
      <dgm:prSet presAssocID="{606A3FD5-5578-49B3-8D0B-872B98AF1789}" presName="node" presStyleLbl="node1" presStyleIdx="1" presStyleCnt="7">
        <dgm:presLayoutVars>
          <dgm:bulletEnabled val="1"/>
        </dgm:presLayoutVars>
      </dgm:prSet>
      <dgm:spPr/>
    </dgm:pt>
    <dgm:pt modelId="{1E20A5DB-3D2C-4ACC-925E-CEB230CACD89}" type="pres">
      <dgm:prSet presAssocID="{3D14ECFC-1D12-43F1-91A1-09BEFD1DE00F}" presName="sibTrans" presStyleCnt="0"/>
      <dgm:spPr/>
    </dgm:pt>
    <dgm:pt modelId="{F07B41A0-50BE-444B-8A3D-5D581C81E66F}" type="pres">
      <dgm:prSet presAssocID="{4892CDAE-43C0-4770-B8CA-FE7A466BD4CF}" presName="node" presStyleLbl="node1" presStyleIdx="2" presStyleCnt="7">
        <dgm:presLayoutVars>
          <dgm:bulletEnabled val="1"/>
        </dgm:presLayoutVars>
      </dgm:prSet>
      <dgm:spPr/>
    </dgm:pt>
    <dgm:pt modelId="{D6191FDF-1602-44FD-8A96-7489921154F2}" type="pres">
      <dgm:prSet presAssocID="{C625350C-8EF3-49D1-BF71-DE137AAFB998}" presName="sibTrans" presStyleCnt="0"/>
      <dgm:spPr/>
    </dgm:pt>
    <dgm:pt modelId="{E63605C7-0AB9-40A3-B5E0-41AAB59790C8}" type="pres">
      <dgm:prSet presAssocID="{D6FFBBB9-C7FF-402D-B69A-99A8E3B52C41}" presName="node" presStyleLbl="node1" presStyleIdx="3" presStyleCnt="7">
        <dgm:presLayoutVars>
          <dgm:bulletEnabled val="1"/>
        </dgm:presLayoutVars>
      </dgm:prSet>
      <dgm:spPr/>
    </dgm:pt>
    <dgm:pt modelId="{8B833636-7800-471F-8850-06F0046B4F43}" type="pres">
      <dgm:prSet presAssocID="{5EA64A31-FF8D-411D-956D-FA0714B2A76F}" presName="sibTrans" presStyleCnt="0"/>
      <dgm:spPr/>
    </dgm:pt>
    <dgm:pt modelId="{A0E411BC-ECCF-4CDF-9D15-0E64AA910B0B}" type="pres">
      <dgm:prSet presAssocID="{B45A0C6D-527A-4A18-8BFE-5B7809FDB264}" presName="node" presStyleLbl="node1" presStyleIdx="4" presStyleCnt="7">
        <dgm:presLayoutVars>
          <dgm:bulletEnabled val="1"/>
        </dgm:presLayoutVars>
      </dgm:prSet>
      <dgm:spPr/>
    </dgm:pt>
    <dgm:pt modelId="{FA9FF706-B225-4D66-810A-E15E57683A8D}" type="pres">
      <dgm:prSet presAssocID="{8C69048F-BC6C-4395-8257-B8EBE127976B}" presName="sibTrans" presStyleCnt="0"/>
      <dgm:spPr/>
    </dgm:pt>
    <dgm:pt modelId="{C920437C-932F-442F-B70D-D00DE181E8D8}" type="pres">
      <dgm:prSet presAssocID="{7846DD8E-6A91-4F74-9D9E-7FD213977DEB}" presName="node" presStyleLbl="node1" presStyleIdx="5" presStyleCnt="7">
        <dgm:presLayoutVars>
          <dgm:bulletEnabled val="1"/>
        </dgm:presLayoutVars>
      </dgm:prSet>
      <dgm:spPr/>
    </dgm:pt>
    <dgm:pt modelId="{9637D0A5-64E3-4F80-A0F2-F29794364AE4}" type="pres">
      <dgm:prSet presAssocID="{D8A017D5-91AD-4995-942A-1018BF944276}" presName="sibTrans" presStyleCnt="0"/>
      <dgm:spPr/>
    </dgm:pt>
    <dgm:pt modelId="{E8B75702-ECC7-46D7-817D-B58B06ABB507}" type="pres">
      <dgm:prSet presAssocID="{A2E733CD-1EB7-4FCB-9BCB-05DB9766D783}" presName="node" presStyleLbl="node1" presStyleIdx="6" presStyleCnt="7">
        <dgm:presLayoutVars>
          <dgm:bulletEnabled val="1"/>
        </dgm:presLayoutVars>
      </dgm:prSet>
      <dgm:spPr/>
    </dgm:pt>
  </dgm:ptLst>
  <dgm:cxnLst>
    <dgm:cxn modelId="{D0E61402-A5B9-4B55-AE3B-CDC526A92741}" type="presOf" srcId="{A2E733CD-1EB7-4FCB-9BCB-05DB9766D783}" destId="{E8B75702-ECC7-46D7-817D-B58B06ABB507}" srcOrd="0" destOrd="0" presId="urn:microsoft.com/office/officeart/2005/8/layout/default"/>
    <dgm:cxn modelId="{56041307-2AC2-4C25-B610-8C7CF97CD36C}" srcId="{0BAC3FDF-91CA-4FAE-A61F-E92E6B55BACC}" destId="{B45A0C6D-527A-4A18-8BFE-5B7809FDB264}" srcOrd="4" destOrd="0" parTransId="{C273B20D-A8E3-4CFF-965E-64671663F63D}" sibTransId="{8C69048F-BC6C-4395-8257-B8EBE127976B}"/>
    <dgm:cxn modelId="{AD5B1541-FD20-4BFC-B269-D4E18675C644}" type="presOf" srcId="{D6FFBBB9-C7FF-402D-B69A-99A8E3B52C41}" destId="{E63605C7-0AB9-40A3-B5E0-41AAB59790C8}" srcOrd="0" destOrd="0" presId="urn:microsoft.com/office/officeart/2005/8/layout/default"/>
    <dgm:cxn modelId="{E9E69143-E368-4795-87AF-3741EFAECDC2}" srcId="{0BAC3FDF-91CA-4FAE-A61F-E92E6B55BACC}" destId="{A2E733CD-1EB7-4FCB-9BCB-05DB9766D783}" srcOrd="6" destOrd="0" parTransId="{D4078386-1727-4DD2-80C3-0AF0317E913F}" sibTransId="{A2FB763D-6BE4-40D5-B4B9-634C7E9408D0}"/>
    <dgm:cxn modelId="{56FFC266-EC6C-47D9-8999-86706C356FE0}" type="presOf" srcId="{B45A0C6D-527A-4A18-8BFE-5B7809FDB264}" destId="{A0E411BC-ECCF-4CDF-9D15-0E64AA910B0B}" srcOrd="0" destOrd="0" presId="urn:microsoft.com/office/officeart/2005/8/layout/default"/>
    <dgm:cxn modelId="{AD03246E-3B62-4F5E-AE0D-1DAB94A8C2EB}" srcId="{0BAC3FDF-91CA-4FAE-A61F-E92E6B55BACC}" destId="{606A3FD5-5578-49B3-8D0B-872B98AF1789}" srcOrd="1" destOrd="0" parTransId="{C4338876-CFFD-44CD-AEDF-955DC38A8F4A}" sibTransId="{3D14ECFC-1D12-43F1-91A1-09BEFD1DE00F}"/>
    <dgm:cxn modelId="{39684775-163A-4F35-A75D-11F1AE41619E}" type="presOf" srcId="{7846DD8E-6A91-4F74-9D9E-7FD213977DEB}" destId="{C920437C-932F-442F-B70D-D00DE181E8D8}" srcOrd="0" destOrd="0" presId="urn:microsoft.com/office/officeart/2005/8/layout/default"/>
    <dgm:cxn modelId="{94F29D7D-6EC0-4C52-B453-1050FA0763C3}" srcId="{0BAC3FDF-91CA-4FAE-A61F-E92E6B55BACC}" destId="{E2E3EFBC-1105-437F-B939-4CA1734F468B}" srcOrd="0" destOrd="0" parTransId="{58386500-029D-4211-97B8-B7CA19D851E6}" sibTransId="{EF54E282-5B3C-4BA6-B30C-24392FF02A0E}"/>
    <dgm:cxn modelId="{5F33229C-A377-49BA-A181-D06AA081B4E4}" type="presOf" srcId="{606A3FD5-5578-49B3-8D0B-872B98AF1789}" destId="{5A837BB5-EA01-4BAB-AC17-FA8C2C2D0A7E}" srcOrd="0" destOrd="0" presId="urn:microsoft.com/office/officeart/2005/8/layout/default"/>
    <dgm:cxn modelId="{24C07DB4-7112-409C-85B6-BC94C5248903}" srcId="{0BAC3FDF-91CA-4FAE-A61F-E92E6B55BACC}" destId="{D6FFBBB9-C7FF-402D-B69A-99A8E3B52C41}" srcOrd="3" destOrd="0" parTransId="{29E57BF6-01DC-45EA-BC64-54977130462E}" sibTransId="{5EA64A31-FF8D-411D-956D-FA0714B2A76F}"/>
    <dgm:cxn modelId="{3BF8C2CC-2845-466B-AADD-C5A965DF152A}" type="presOf" srcId="{E2E3EFBC-1105-437F-B939-4CA1734F468B}" destId="{63E231F7-2066-4C8D-B831-966209950D88}" srcOrd="0" destOrd="0" presId="urn:microsoft.com/office/officeart/2005/8/layout/default"/>
    <dgm:cxn modelId="{41C1BCDC-C07C-4C6A-863B-61478481D324}" type="presOf" srcId="{4892CDAE-43C0-4770-B8CA-FE7A466BD4CF}" destId="{F07B41A0-50BE-444B-8A3D-5D581C81E66F}" srcOrd="0" destOrd="0" presId="urn:microsoft.com/office/officeart/2005/8/layout/default"/>
    <dgm:cxn modelId="{83066BED-75B3-4577-BB38-DA6D62BE595B}" srcId="{0BAC3FDF-91CA-4FAE-A61F-E92E6B55BACC}" destId="{7846DD8E-6A91-4F74-9D9E-7FD213977DEB}" srcOrd="5" destOrd="0" parTransId="{8BBBA08E-1966-4BFB-9E8C-C268D89A043D}" sibTransId="{D8A017D5-91AD-4995-942A-1018BF944276}"/>
    <dgm:cxn modelId="{895719F0-AAC5-4F1D-826B-5ECC5A458FB8}" srcId="{0BAC3FDF-91CA-4FAE-A61F-E92E6B55BACC}" destId="{4892CDAE-43C0-4770-B8CA-FE7A466BD4CF}" srcOrd="2" destOrd="0" parTransId="{ED81B48A-A0EC-425A-AA5A-E7EE451BD6E2}" sibTransId="{C625350C-8EF3-49D1-BF71-DE137AAFB998}"/>
    <dgm:cxn modelId="{D191C6FF-F6C7-4DCB-87EB-9045541504AE}" type="presOf" srcId="{0BAC3FDF-91CA-4FAE-A61F-E92E6B55BACC}" destId="{9CC4A5C3-2052-43C1-A47A-CE05ABDBA669}" srcOrd="0" destOrd="0" presId="urn:microsoft.com/office/officeart/2005/8/layout/default"/>
    <dgm:cxn modelId="{FACDCB68-BB4F-479D-9E49-31FAC7E52B48}" type="presParOf" srcId="{9CC4A5C3-2052-43C1-A47A-CE05ABDBA669}" destId="{63E231F7-2066-4C8D-B831-966209950D88}" srcOrd="0" destOrd="0" presId="urn:microsoft.com/office/officeart/2005/8/layout/default"/>
    <dgm:cxn modelId="{727AB8F7-80C9-439F-88AC-52158E62A537}" type="presParOf" srcId="{9CC4A5C3-2052-43C1-A47A-CE05ABDBA669}" destId="{56A8A1E5-2C0A-482C-8A7E-D63C1FD92338}" srcOrd="1" destOrd="0" presId="urn:microsoft.com/office/officeart/2005/8/layout/default"/>
    <dgm:cxn modelId="{1B5BBEFE-FD5F-47C9-8447-E99AD5362317}" type="presParOf" srcId="{9CC4A5C3-2052-43C1-A47A-CE05ABDBA669}" destId="{5A837BB5-EA01-4BAB-AC17-FA8C2C2D0A7E}" srcOrd="2" destOrd="0" presId="urn:microsoft.com/office/officeart/2005/8/layout/default"/>
    <dgm:cxn modelId="{226E1667-4510-4D2D-9B6E-4E26215E154B}" type="presParOf" srcId="{9CC4A5C3-2052-43C1-A47A-CE05ABDBA669}" destId="{1E20A5DB-3D2C-4ACC-925E-CEB230CACD89}" srcOrd="3" destOrd="0" presId="urn:microsoft.com/office/officeart/2005/8/layout/default"/>
    <dgm:cxn modelId="{AD1B40F6-66B0-4551-9414-BA24F4272FEF}" type="presParOf" srcId="{9CC4A5C3-2052-43C1-A47A-CE05ABDBA669}" destId="{F07B41A0-50BE-444B-8A3D-5D581C81E66F}" srcOrd="4" destOrd="0" presId="urn:microsoft.com/office/officeart/2005/8/layout/default"/>
    <dgm:cxn modelId="{E8AB0690-8356-4230-969F-7D3F4DBE83A1}" type="presParOf" srcId="{9CC4A5C3-2052-43C1-A47A-CE05ABDBA669}" destId="{D6191FDF-1602-44FD-8A96-7489921154F2}" srcOrd="5" destOrd="0" presId="urn:microsoft.com/office/officeart/2005/8/layout/default"/>
    <dgm:cxn modelId="{A9B63F7F-A8AE-4381-9CF8-85B7B164A2A3}" type="presParOf" srcId="{9CC4A5C3-2052-43C1-A47A-CE05ABDBA669}" destId="{E63605C7-0AB9-40A3-B5E0-41AAB59790C8}" srcOrd="6" destOrd="0" presId="urn:microsoft.com/office/officeart/2005/8/layout/default"/>
    <dgm:cxn modelId="{F98D5C3A-C1E4-4FEF-8E13-1284350BD84B}" type="presParOf" srcId="{9CC4A5C3-2052-43C1-A47A-CE05ABDBA669}" destId="{8B833636-7800-471F-8850-06F0046B4F43}" srcOrd="7" destOrd="0" presId="urn:microsoft.com/office/officeart/2005/8/layout/default"/>
    <dgm:cxn modelId="{37F4EFF5-974F-4778-8687-FC0B1AB876C3}" type="presParOf" srcId="{9CC4A5C3-2052-43C1-A47A-CE05ABDBA669}" destId="{A0E411BC-ECCF-4CDF-9D15-0E64AA910B0B}" srcOrd="8" destOrd="0" presId="urn:microsoft.com/office/officeart/2005/8/layout/default"/>
    <dgm:cxn modelId="{AE6CFF0F-52AA-454F-9586-6EC3E99A7AC1}" type="presParOf" srcId="{9CC4A5C3-2052-43C1-A47A-CE05ABDBA669}" destId="{FA9FF706-B225-4D66-810A-E15E57683A8D}" srcOrd="9" destOrd="0" presId="urn:microsoft.com/office/officeart/2005/8/layout/default"/>
    <dgm:cxn modelId="{A7334FD5-47A1-4E58-85C5-7CF034006FBF}" type="presParOf" srcId="{9CC4A5C3-2052-43C1-A47A-CE05ABDBA669}" destId="{C920437C-932F-442F-B70D-D00DE181E8D8}" srcOrd="10" destOrd="0" presId="urn:microsoft.com/office/officeart/2005/8/layout/default"/>
    <dgm:cxn modelId="{4460299E-E71B-4600-9671-62F351AF2314}" type="presParOf" srcId="{9CC4A5C3-2052-43C1-A47A-CE05ABDBA669}" destId="{9637D0A5-64E3-4F80-A0F2-F29794364AE4}" srcOrd="11" destOrd="0" presId="urn:microsoft.com/office/officeart/2005/8/layout/default"/>
    <dgm:cxn modelId="{A8B4DE86-3AC5-4C1F-AC15-00583FAD2E01}" type="presParOf" srcId="{9CC4A5C3-2052-43C1-A47A-CE05ABDBA669}" destId="{E8B75702-ECC7-46D7-817D-B58B06ABB507}"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59FF29B-758A-43CC-97C3-C2A935897FDF}"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1BB44E44-8684-42D4-B5E3-B789D41AFCDA}">
      <dgm:prSet custT="1"/>
      <dgm:spPr/>
      <dgm:t>
        <a:bodyPr/>
        <a:lstStyle/>
        <a:p>
          <a:r>
            <a:rPr lang="en-US" sz="2400" dirty="0"/>
            <a:t>A public employee has a protected First Amendment right to comment on “matters of public concern,” no matter what the employer thinks.</a:t>
          </a:r>
        </a:p>
      </dgm:t>
    </dgm:pt>
    <dgm:pt modelId="{242A0EB1-1383-460F-8D3D-A0C65CEA5C26}" type="parTrans" cxnId="{38B7308E-358C-42E7-9646-D92DF364210E}">
      <dgm:prSet/>
      <dgm:spPr/>
      <dgm:t>
        <a:bodyPr/>
        <a:lstStyle/>
        <a:p>
          <a:endParaRPr lang="en-US"/>
        </a:p>
      </dgm:t>
    </dgm:pt>
    <dgm:pt modelId="{6960277E-F035-4CB6-A7A9-F6B860CE0463}" type="sibTrans" cxnId="{38B7308E-358C-42E7-9646-D92DF364210E}">
      <dgm:prSet/>
      <dgm:spPr/>
      <dgm:t>
        <a:bodyPr/>
        <a:lstStyle/>
        <a:p>
          <a:endParaRPr lang="en-US"/>
        </a:p>
      </dgm:t>
    </dgm:pt>
    <dgm:pt modelId="{F80C0873-4A47-4C7A-B0CF-B85C2569A2F2}">
      <dgm:prSet custT="1"/>
      <dgm:spPr/>
      <dgm:t>
        <a:bodyPr/>
        <a:lstStyle/>
        <a:p>
          <a:r>
            <a:rPr lang="en-US" sz="2400" dirty="0"/>
            <a:t>If the employee’s comments </a:t>
          </a:r>
          <a:r>
            <a:rPr lang="en-US" sz="2400"/>
            <a:t>aren’t a </a:t>
          </a:r>
          <a:r>
            <a:rPr lang="en-US" sz="2400" dirty="0"/>
            <a:t>“matter of public concern,” those comments are not protected.</a:t>
          </a:r>
          <a:r>
            <a:rPr lang="en-US" sz="1800" dirty="0"/>
            <a:t> </a:t>
          </a:r>
        </a:p>
      </dgm:t>
    </dgm:pt>
    <dgm:pt modelId="{4CA382C8-2A7D-482A-BC1E-B7315294588D}" type="parTrans" cxnId="{D62597CF-C001-49A9-A1CD-75D148115D77}">
      <dgm:prSet/>
      <dgm:spPr/>
      <dgm:t>
        <a:bodyPr/>
        <a:lstStyle/>
        <a:p>
          <a:endParaRPr lang="en-US"/>
        </a:p>
      </dgm:t>
    </dgm:pt>
    <dgm:pt modelId="{21FC2E66-A03D-4858-95EB-99952C067FEB}" type="sibTrans" cxnId="{D62597CF-C001-49A9-A1CD-75D148115D77}">
      <dgm:prSet/>
      <dgm:spPr/>
      <dgm:t>
        <a:bodyPr/>
        <a:lstStyle/>
        <a:p>
          <a:endParaRPr lang="en-US"/>
        </a:p>
      </dgm:t>
    </dgm:pt>
    <dgm:pt modelId="{2F880ABF-99F4-471E-82C8-9BE347E00157}">
      <dgm:prSet/>
      <dgm:spPr/>
      <dgm:t>
        <a:bodyPr/>
        <a:lstStyle/>
        <a:p>
          <a:r>
            <a:rPr lang="en-US" dirty="0"/>
            <a:t>If the employee’s comments are on a “matter of public concern,” then the employer must demonstrate that the speech would potentially interfere with or disrupt the government’s activities and can persuade the court that the potential disruptiveness outweighs the employee’s First Amendment rights.</a:t>
          </a:r>
        </a:p>
      </dgm:t>
    </dgm:pt>
    <dgm:pt modelId="{2135D9A4-ADD8-436C-926D-29B0B6CADDF5}" type="parTrans" cxnId="{F99215F8-60A6-41B9-AC60-0ABBB313F6AB}">
      <dgm:prSet/>
      <dgm:spPr/>
      <dgm:t>
        <a:bodyPr/>
        <a:lstStyle/>
        <a:p>
          <a:endParaRPr lang="en-US"/>
        </a:p>
      </dgm:t>
    </dgm:pt>
    <dgm:pt modelId="{A05CEDC1-2F47-4862-94A1-1A2D4F3CB5DC}" type="sibTrans" cxnId="{F99215F8-60A6-41B9-AC60-0ABBB313F6AB}">
      <dgm:prSet/>
      <dgm:spPr/>
      <dgm:t>
        <a:bodyPr/>
        <a:lstStyle/>
        <a:p>
          <a:endParaRPr lang="en-US"/>
        </a:p>
      </dgm:t>
    </dgm:pt>
    <dgm:pt modelId="{7FC345C3-32EF-4279-A599-B691BC965D1F}" type="pres">
      <dgm:prSet presAssocID="{C59FF29B-758A-43CC-97C3-C2A935897FDF}" presName="linear" presStyleCnt="0">
        <dgm:presLayoutVars>
          <dgm:animLvl val="lvl"/>
          <dgm:resizeHandles val="exact"/>
        </dgm:presLayoutVars>
      </dgm:prSet>
      <dgm:spPr/>
    </dgm:pt>
    <dgm:pt modelId="{B45DEF98-C46A-4EEB-BD58-84AAD14554C0}" type="pres">
      <dgm:prSet presAssocID="{1BB44E44-8684-42D4-B5E3-B789D41AFCDA}" presName="parentText" presStyleLbl="node1" presStyleIdx="0" presStyleCnt="3">
        <dgm:presLayoutVars>
          <dgm:chMax val="0"/>
          <dgm:bulletEnabled val="1"/>
        </dgm:presLayoutVars>
      </dgm:prSet>
      <dgm:spPr/>
    </dgm:pt>
    <dgm:pt modelId="{F514A1CD-2023-4DF6-92F1-3B2E56BC2262}" type="pres">
      <dgm:prSet presAssocID="{6960277E-F035-4CB6-A7A9-F6B860CE0463}" presName="spacer" presStyleCnt="0"/>
      <dgm:spPr/>
    </dgm:pt>
    <dgm:pt modelId="{FF1E255A-4C9C-4475-A542-AD4AA930325C}" type="pres">
      <dgm:prSet presAssocID="{F80C0873-4A47-4C7A-B0CF-B85C2569A2F2}" presName="parentText" presStyleLbl="node1" presStyleIdx="1" presStyleCnt="3">
        <dgm:presLayoutVars>
          <dgm:chMax val="0"/>
          <dgm:bulletEnabled val="1"/>
        </dgm:presLayoutVars>
      </dgm:prSet>
      <dgm:spPr/>
    </dgm:pt>
    <dgm:pt modelId="{8DC16069-1F16-42B2-9373-54C9DDCCD6E0}" type="pres">
      <dgm:prSet presAssocID="{21FC2E66-A03D-4858-95EB-99952C067FEB}" presName="spacer" presStyleCnt="0"/>
      <dgm:spPr/>
    </dgm:pt>
    <dgm:pt modelId="{09F18083-D03B-415F-8FF9-EA31151AAA58}" type="pres">
      <dgm:prSet presAssocID="{2F880ABF-99F4-471E-82C8-9BE347E00157}" presName="parentText" presStyleLbl="node1" presStyleIdx="2" presStyleCnt="3">
        <dgm:presLayoutVars>
          <dgm:chMax val="0"/>
          <dgm:bulletEnabled val="1"/>
        </dgm:presLayoutVars>
      </dgm:prSet>
      <dgm:spPr/>
    </dgm:pt>
  </dgm:ptLst>
  <dgm:cxnLst>
    <dgm:cxn modelId="{1F93FE3D-5DAB-4AFE-988D-2E91AE773E6D}" type="presOf" srcId="{1BB44E44-8684-42D4-B5E3-B789D41AFCDA}" destId="{B45DEF98-C46A-4EEB-BD58-84AAD14554C0}" srcOrd="0" destOrd="0" presId="urn:microsoft.com/office/officeart/2005/8/layout/vList2"/>
    <dgm:cxn modelId="{F4440242-D546-4351-AB96-97EFF4698EE7}" type="presOf" srcId="{C59FF29B-758A-43CC-97C3-C2A935897FDF}" destId="{7FC345C3-32EF-4279-A599-B691BC965D1F}" srcOrd="0" destOrd="0" presId="urn:microsoft.com/office/officeart/2005/8/layout/vList2"/>
    <dgm:cxn modelId="{FEEED54D-3DA0-4CDD-B6DA-91023FF3FDF8}" type="presOf" srcId="{2F880ABF-99F4-471E-82C8-9BE347E00157}" destId="{09F18083-D03B-415F-8FF9-EA31151AAA58}" srcOrd="0" destOrd="0" presId="urn:microsoft.com/office/officeart/2005/8/layout/vList2"/>
    <dgm:cxn modelId="{38B7308E-358C-42E7-9646-D92DF364210E}" srcId="{C59FF29B-758A-43CC-97C3-C2A935897FDF}" destId="{1BB44E44-8684-42D4-B5E3-B789D41AFCDA}" srcOrd="0" destOrd="0" parTransId="{242A0EB1-1383-460F-8D3D-A0C65CEA5C26}" sibTransId="{6960277E-F035-4CB6-A7A9-F6B860CE0463}"/>
    <dgm:cxn modelId="{D62597CF-C001-49A9-A1CD-75D148115D77}" srcId="{C59FF29B-758A-43CC-97C3-C2A935897FDF}" destId="{F80C0873-4A47-4C7A-B0CF-B85C2569A2F2}" srcOrd="1" destOrd="0" parTransId="{4CA382C8-2A7D-482A-BC1E-B7315294588D}" sibTransId="{21FC2E66-A03D-4858-95EB-99952C067FEB}"/>
    <dgm:cxn modelId="{36EAE0F2-4D68-43D9-BD72-A12CD978E6DB}" type="presOf" srcId="{F80C0873-4A47-4C7A-B0CF-B85C2569A2F2}" destId="{FF1E255A-4C9C-4475-A542-AD4AA930325C}" srcOrd="0" destOrd="0" presId="urn:microsoft.com/office/officeart/2005/8/layout/vList2"/>
    <dgm:cxn modelId="{F99215F8-60A6-41B9-AC60-0ABBB313F6AB}" srcId="{C59FF29B-758A-43CC-97C3-C2A935897FDF}" destId="{2F880ABF-99F4-471E-82C8-9BE347E00157}" srcOrd="2" destOrd="0" parTransId="{2135D9A4-ADD8-436C-926D-29B0B6CADDF5}" sibTransId="{A05CEDC1-2F47-4862-94A1-1A2D4F3CB5DC}"/>
    <dgm:cxn modelId="{09D1A3B8-CD58-4E6F-8BDB-3BFE73B139F7}" type="presParOf" srcId="{7FC345C3-32EF-4279-A599-B691BC965D1F}" destId="{B45DEF98-C46A-4EEB-BD58-84AAD14554C0}" srcOrd="0" destOrd="0" presId="urn:microsoft.com/office/officeart/2005/8/layout/vList2"/>
    <dgm:cxn modelId="{B3CB9AA2-67AC-434E-A2B9-5084CE1FEC89}" type="presParOf" srcId="{7FC345C3-32EF-4279-A599-B691BC965D1F}" destId="{F514A1CD-2023-4DF6-92F1-3B2E56BC2262}" srcOrd="1" destOrd="0" presId="urn:microsoft.com/office/officeart/2005/8/layout/vList2"/>
    <dgm:cxn modelId="{50CCDD64-9915-4974-84A0-4B31EC2BC069}" type="presParOf" srcId="{7FC345C3-32EF-4279-A599-B691BC965D1F}" destId="{FF1E255A-4C9C-4475-A542-AD4AA930325C}" srcOrd="2" destOrd="0" presId="urn:microsoft.com/office/officeart/2005/8/layout/vList2"/>
    <dgm:cxn modelId="{37746728-92FF-47DD-93F1-995336A3B7D7}" type="presParOf" srcId="{7FC345C3-32EF-4279-A599-B691BC965D1F}" destId="{8DC16069-1F16-42B2-9373-54C9DDCCD6E0}" srcOrd="3" destOrd="0" presId="urn:microsoft.com/office/officeart/2005/8/layout/vList2"/>
    <dgm:cxn modelId="{E887D0BA-D225-423A-A8B4-5B491F28045E}" type="presParOf" srcId="{7FC345C3-32EF-4279-A599-B691BC965D1F}" destId="{09F18083-D03B-415F-8FF9-EA31151AAA5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59FF29B-758A-43CC-97C3-C2A935897FDF}"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1BB44E44-8684-42D4-B5E3-B789D41AFCDA}">
      <dgm:prSet/>
      <dgm:spPr/>
      <dgm:t>
        <a:bodyPr/>
        <a:lstStyle/>
        <a:p>
          <a:r>
            <a:rPr lang="en-US" dirty="0"/>
            <a:t>Assuming the employee’s interest outweighs that of the employer, the employee must show that her speech was a substantial factor in a detrimental employment decision.</a:t>
          </a:r>
        </a:p>
      </dgm:t>
    </dgm:pt>
    <dgm:pt modelId="{242A0EB1-1383-460F-8D3D-A0C65CEA5C26}" type="parTrans" cxnId="{38B7308E-358C-42E7-9646-D92DF364210E}">
      <dgm:prSet/>
      <dgm:spPr/>
      <dgm:t>
        <a:bodyPr/>
        <a:lstStyle/>
        <a:p>
          <a:endParaRPr lang="en-US"/>
        </a:p>
      </dgm:t>
    </dgm:pt>
    <dgm:pt modelId="{6960277E-F035-4CB6-A7A9-F6B860CE0463}" type="sibTrans" cxnId="{38B7308E-358C-42E7-9646-D92DF364210E}">
      <dgm:prSet/>
      <dgm:spPr/>
      <dgm:t>
        <a:bodyPr/>
        <a:lstStyle/>
        <a:p>
          <a:endParaRPr lang="en-US"/>
        </a:p>
      </dgm:t>
    </dgm:pt>
    <dgm:pt modelId="{F80C0873-4A47-4C7A-B0CF-B85C2569A2F2}">
      <dgm:prSet/>
      <dgm:spPr/>
      <dgm:t>
        <a:bodyPr/>
        <a:lstStyle/>
        <a:p>
          <a:r>
            <a:rPr lang="en-US" dirty="0"/>
            <a:t>If the employee establishes that her speech was such a factor, the employer may demonstrate that it would have taken the same action against the employee even in the absence of the protected speech.</a:t>
          </a:r>
        </a:p>
      </dgm:t>
    </dgm:pt>
    <dgm:pt modelId="{4CA382C8-2A7D-482A-BC1E-B7315294588D}" type="parTrans" cxnId="{D62597CF-C001-49A9-A1CD-75D148115D77}">
      <dgm:prSet/>
      <dgm:spPr/>
      <dgm:t>
        <a:bodyPr/>
        <a:lstStyle/>
        <a:p>
          <a:endParaRPr lang="en-US"/>
        </a:p>
      </dgm:t>
    </dgm:pt>
    <dgm:pt modelId="{21FC2E66-A03D-4858-95EB-99952C067FEB}" type="sibTrans" cxnId="{D62597CF-C001-49A9-A1CD-75D148115D77}">
      <dgm:prSet/>
      <dgm:spPr/>
      <dgm:t>
        <a:bodyPr/>
        <a:lstStyle/>
        <a:p>
          <a:endParaRPr lang="en-US"/>
        </a:p>
      </dgm:t>
    </dgm:pt>
    <dgm:pt modelId="{7FC345C3-32EF-4279-A599-B691BC965D1F}" type="pres">
      <dgm:prSet presAssocID="{C59FF29B-758A-43CC-97C3-C2A935897FDF}" presName="linear" presStyleCnt="0">
        <dgm:presLayoutVars>
          <dgm:animLvl val="lvl"/>
          <dgm:resizeHandles val="exact"/>
        </dgm:presLayoutVars>
      </dgm:prSet>
      <dgm:spPr/>
    </dgm:pt>
    <dgm:pt modelId="{B45DEF98-C46A-4EEB-BD58-84AAD14554C0}" type="pres">
      <dgm:prSet presAssocID="{1BB44E44-8684-42D4-B5E3-B789D41AFCDA}" presName="parentText" presStyleLbl="node1" presStyleIdx="0" presStyleCnt="2">
        <dgm:presLayoutVars>
          <dgm:chMax val="0"/>
          <dgm:bulletEnabled val="1"/>
        </dgm:presLayoutVars>
      </dgm:prSet>
      <dgm:spPr/>
    </dgm:pt>
    <dgm:pt modelId="{F514A1CD-2023-4DF6-92F1-3B2E56BC2262}" type="pres">
      <dgm:prSet presAssocID="{6960277E-F035-4CB6-A7A9-F6B860CE0463}" presName="spacer" presStyleCnt="0"/>
      <dgm:spPr/>
    </dgm:pt>
    <dgm:pt modelId="{FF1E255A-4C9C-4475-A542-AD4AA930325C}" type="pres">
      <dgm:prSet presAssocID="{F80C0873-4A47-4C7A-B0CF-B85C2569A2F2}" presName="parentText" presStyleLbl="node1" presStyleIdx="1" presStyleCnt="2">
        <dgm:presLayoutVars>
          <dgm:chMax val="0"/>
          <dgm:bulletEnabled val="1"/>
        </dgm:presLayoutVars>
      </dgm:prSet>
      <dgm:spPr/>
    </dgm:pt>
  </dgm:ptLst>
  <dgm:cxnLst>
    <dgm:cxn modelId="{1F93FE3D-5DAB-4AFE-988D-2E91AE773E6D}" type="presOf" srcId="{1BB44E44-8684-42D4-B5E3-B789D41AFCDA}" destId="{B45DEF98-C46A-4EEB-BD58-84AAD14554C0}" srcOrd="0" destOrd="0" presId="urn:microsoft.com/office/officeart/2005/8/layout/vList2"/>
    <dgm:cxn modelId="{F4440242-D546-4351-AB96-97EFF4698EE7}" type="presOf" srcId="{C59FF29B-758A-43CC-97C3-C2A935897FDF}" destId="{7FC345C3-32EF-4279-A599-B691BC965D1F}" srcOrd="0" destOrd="0" presId="urn:microsoft.com/office/officeart/2005/8/layout/vList2"/>
    <dgm:cxn modelId="{38B7308E-358C-42E7-9646-D92DF364210E}" srcId="{C59FF29B-758A-43CC-97C3-C2A935897FDF}" destId="{1BB44E44-8684-42D4-B5E3-B789D41AFCDA}" srcOrd="0" destOrd="0" parTransId="{242A0EB1-1383-460F-8D3D-A0C65CEA5C26}" sibTransId="{6960277E-F035-4CB6-A7A9-F6B860CE0463}"/>
    <dgm:cxn modelId="{D62597CF-C001-49A9-A1CD-75D148115D77}" srcId="{C59FF29B-758A-43CC-97C3-C2A935897FDF}" destId="{F80C0873-4A47-4C7A-B0CF-B85C2569A2F2}" srcOrd="1" destOrd="0" parTransId="{4CA382C8-2A7D-482A-BC1E-B7315294588D}" sibTransId="{21FC2E66-A03D-4858-95EB-99952C067FEB}"/>
    <dgm:cxn modelId="{36EAE0F2-4D68-43D9-BD72-A12CD978E6DB}" type="presOf" srcId="{F80C0873-4A47-4C7A-B0CF-B85C2569A2F2}" destId="{FF1E255A-4C9C-4475-A542-AD4AA930325C}" srcOrd="0" destOrd="0" presId="urn:microsoft.com/office/officeart/2005/8/layout/vList2"/>
    <dgm:cxn modelId="{09D1A3B8-CD58-4E6F-8BDB-3BFE73B139F7}" type="presParOf" srcId="{7FC345C3-32EF-4279-A599-B691BC965D1F}" destId="{B45DEF98-C46A-4EEB-BD58-84AAD14554C0}" srcOrd="0" destOrd="0" presId="urn:microsoft.com/office/officeart/2005/8/layout/vList2"/>
    <dgm:cxn modelId="{B3CB9AA2-67AC-434E-A2B9-5084CE1FEC89}" type="presParOf" srcId="{7FC345C3-32EF-4279-A599-B691BC965D1F}" destId="{F514A1CD-2023-4DF6-92F1-3B2E56BC2262}" srcOrd="1" destOrd="0" presId="urn:microsoft.com/office/officeart/2005/8/layout/vList2"/>
    <dgm:cxn modelId="{50CCDD64-9915-4974-84A0-4B31EC2BC069}" type="presParOf" srcId="{7FC345C3-32EF-4279-A599-B691BC965D1F}" destId="{FF1E255A-4C9C-4475-A542-AD4AA930325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8B7B122-1A5E-4888-BEA6-C23B606DD16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B5753A1-4DCB-4D58-98A8-EAA0AEBDE890}">
      <dgm:prSet/>
      <dgm:spPr/>
      <dgm:t>
        <a:bodyPr/>
        <a:lstStyle/>
        <a:p>
          <a:r>
            <a:rPr lang="en-US" b="0" i="0"/>
            <a:t>Annual Training</a:t>
          </a:r>
          <a:endParaRPr lang="en-US"/>
        </a:p>
      </dgm:t>
    </dgm:pt>
    <dgm:pt modelId="{02329C3D-2323-4018-B84E-2DB04B8F8C18}" type="parTrans" cxnId="{66E212CA-4DF2-4985-958E-2401AB8F0AD7}">
      <dgm:prSet/>
      <dgm:spPr/>
      <dgm:t>
        <a:bodyPr/>
        <a:lstStyle/>
        <a:p>
          <a:endParaRPr lang="en-US"/>
        </a:p>
      </dgm:t>
    </dgm:pt>
    <dgm:pt modelId="{4F586229-78B3-4307-BB7F-5E3648A05BF0}" type="sibTrans" cxnId="{66E212CA-4DF2-4985-958E-2401AB8F0AD7}">
      <dgm:prSet/>
      <dgm:spPr/>
      <dgm:t>
        <a:bodyPr/>
        <a:lstStyle/>
        <a:p>
          <a:endParaRPr lang="en-US"/>
        </a:p>
      </dgm:t>
    </dgm:pt>
    <dgm:pt modelId="{8F9BA971-2710-413F-81AF-375503DEB5DF}">
      <dgm:prSet/>
      <dgm:spPr/>
      <dgm:t>
        <a:bodyPr/>
        <a:lstStyle/>
        <a:p>
          <a:r>
            <a:rPr lang="en-US" b="0" i="0"/>
            <a:t>Take Complaints Seriously</a:t>
          </a:r>
          <a:endParaRPr lang="en-US"/>
        </a:p>
      </dgm:t>
    </dgm:pt>
    <dgm:pt modelId="{4AB6A6DD-542C-4DAB-B941-7806FE985087}" type="parTrans" cxnId="{4BCF8284-5F02-4DC1-9379-9A982AD43E6E}">
      <dgm:prSet/>
      <dgm:spPr/>
      <dgm:t>
        <a:bodyPr/>
        <a:lstStyle/>
        <a:p>
          <a:endParaRPr lang="en-US"/>
        </a:p>
      </dgm:t>
    </dgm:pt>
    <dgm:pt modelId="{9B6ECEEE-5435-4905-BF5E-F4DC176D4431}" type="sibTrans" cxnId="{4BCF8284-5F02-4DC1-9379-9A982AD43E6E}">
      <dgm:prSet/>
      <dgm:spPr/>
      <dgm:t>
        <a:bodyPr/>
        <a:lstStyle/>
        <a:p>
          <a:endParaRPr lang="en-US"/>
        </a:p>
      </dgm:t>
    </dgm:pt>
    <dgm:pt modelId="{91EF4E30-1BF3-42CF-A43C-61A7C8FC8311}">
      <dgm:prSet/>
      <dgm:spPr/>
      <dgm:t>
        <a:bodyPr/>
        <a:lstStyle/>
        <a:p>
          <a:r>
            <a:rPr lang="en-US" b="0" i="0"/>
            <a:t>Document</a:t>
          </a:r>
          <a:endParaRPr lang="en-US"/>
        </a:p>
      </dgm:t>
    </dgm:pt>
    <dgm:pt modelId="{C771AFC6-D897-4CCD-BD7A-F2B2CB8B7C01}" type="parTrans" cxnId="{6B02F092-BE20-45BC-91C1-428FEB192D30}">
      <dgm:prSet/>
      <dgm:spPr/>
      <dgm:t>
        <a:bodyPr/>
        <a:lstStyle/>
        <a:p>
          <a:endParaRPr lang="en-US"/>
        </a:p>
      </dgm:t>
    </dgm:pt>
    <dgm:pt modelId="{99197C9F-2354-439B-B73F-15C016078E48}" type="sibTrans" cxnId="{6B02F092-BE20-45BC-91C1-428FEB192D30}">
      <dgm:prSet/>
      <dgm:spPr/>
      <dgm:t>
        <a:bodyPr/>
        <a:lstStyle/>
        <a:p>
          <a:endParaRPr lang="en-US"/>
        </a:p>
      </dgm:t>
    </dgm:pt>
    <dgm:pt modelId="{BA93D507-921A-420D-BAD5-498783CBDF55}">
      <dgm:prSet/>
      <dgm:spPr/>
      <dgm:t>
        <a:bodyPr/>
        <a:lstStyle/>
        <a:p>
          <a:r>
            <a:rPr lang="en-US" b="0" i="0"/>
            <a:t>Report</a:t>
          </a:r>
          <a:endParaRPr lang="en-US"/>
        </a:p>
      </dgm:t>
    </dgm:pt>
    <dgm:pt modelId="{2689D94F-F21B-41C4-9E44-2D94CDC284C7}" type="parTrans" cxnId="{FDA6C2B1-11FE-4FF4-A4FB-B39A4A5D2F26}">
      <dgm:prSet/>
      <dgm:spPr/>
      <dgm:t>
        <a:bodyPr/>
        <a:lstStyle/>
        <a:p>
          <a:endParaRPr lang="en-US"/>
        </a:p>
      </dgm:t>
    </dgm:pt>
    <dgm:pt modelId="{B6C337CA-AB5B-4236-923A-DA81578F6330}" type="sibTrans" cxnId="{FDA6C2B1-11FE-4FF4-A4FB-B39A4A5D2F26}">
      <dgm:prSet/>
      <dgm:spPr/>
      <dgm:t>
        <a:bodyPr/>
        <a:lstStyle/>
        <a:p>
          <a:endParaRPr lang="en-US"/>
        </a:p>
      </dgm:t>
    </dgm:pt>
    <dgm:pt modelId="{F31C57CC-C7AF-4D37-A75D-5227A0565151}">
      <dgm:prSet/>
      <dgm:spPr/>
      <dgm:t>
        <a:bodyPr/>
        <a:lstStyle/>
        <a:p>
          <a:r>
            <a:rPr lang="en-US" b="0" i="0"/>
            <a:t>Investigate</a:t>
          </a:r>
          <a:endParaRPr lang="en-US"/>
        </a:p>
      </dgm:t>
    </dgm:pt>
    <dgm:pt modelId="{56D17F5F-5CB3-4002-8FE3-5F4A13B8076B}" type="parTrans" cxnId="{16AD7424-C568-490E-8711-CA3F0E88B2E9}">
      <dgm:prSet/>
      <dgm:spPr/>
      <dgm:t>
        <a:bodyPr/>
        <a:lstStyle/>
        <a:p>
          <a:endParaRPr lang="en-US"/>
        </a:p>
      </dgm:t>
    </dgm:pt>
    <dgm:pt modelId="{88F5AEA7-5D0B-429B-945A-9249C1CB61A8}" type="sibTrans" cxnId="{16AD7424-C568-490E-8711-CA3F0E88B2E9}">
      <dgm:prSet/>
      <dgm:spPr/>
      <dgm:t>
        <a:bodyPr/>
        <a:lstStyle/>
        <a:p>
          <a:endParaRPr lang="en-US"/>
        </a:p>
      </dgm:t>
    </dgm:pt>
    <dgm:pt modelId="{51080543-C669-4FEF-AA46-A0FF3E6B4CDF}">
      <dgm:prSet/>
      <dgm:spPr/>
      <dgm:t>
        <a:bodyPr/>
        <a:lstStyle/>
        <a:p>
          <a:r>
            <a:rPr lang="en-US" b="0" i="0"/>
            <a:t>Keep Confidential</a:t>
          </a:r>
          <a:endParaRPr lang="en-US"/>
        </a:p>
      </dgm:t>
    </dgm:pt>
    <dgm:pt modelId="{FEE39287-B3B5-4671-9804-DE1B60ED13E1}" type="parTrans" cxnId="{105E59E9-F468-4220-BC4B-9AD422CCD147}">
      <dgm:prSet/>
      <dgm:spPr/>
      <dgm:t>
        <a:bodyPr/>
        <a:lstStyle/>
        <a:p>
          <a:endParaRPr lang="en-US"/>
        </a:p>
      </dgm:t>
    </dgm:pt>
    <dgm:pt modelId="{AB5AF532-C477-48C5-9509-AE9DD91D790C}" type="sibTrans" cxnId="{105E59E9-F468-4220-BC4B-9AD422CCD147}">
      <dgm:prSet/>
      <dgm:spPr/>
      <dgm:t>
        <a:bodyPr/>
        <a:lstStyle/>
        <a:p>
          <a:endParaRPr lang="en-US"/>
        </a:p>
      </dgm:t>
    </dgm:pt>
    <dgm:pt modelId="{F81CD04D-9222-4E9D-948B-D616FE90835A}">
      <dgm:prSet/>
      <dgm:spPr/>
      <dgm:t>
        <a:bodyPr/>
        <a:lstStyle/>
        <a:p>
          <a:r>
            <a:rPr lang="en-US" b="0" i="0"/>
            <a:t>Follow Policies and Procedures</a:t>
          </a:r>
          <a:endParaRPr lang="en-US"/>
        </a:p>
      </dgm:t>
    </dgm:pt>
    <dgm:pt modelId="{7B5CD2D7-7D44-4FEE-9353-A4F1B97E6E09}" type="parTrans" cxnId="{00F18D5E-E0D6-43BC-8C85-E3FEBD4C45E3}">
      <dgm:prSet/>
      <dgm:spPr/>
      <dgm:t>
        <a:bodyPr/>
        <a:lstStyle/>
        <a:p>
          <a:endParaRPr lang="en-US"/>
        </a:p>
      </dgm:t>
    </dgm:pt>
    <dgm:pt modelId="{0011353D-5C73-4B4C-A745-F90B1CCEDDB7}" type="sibTrans" cxnId="{00F18D5E-E0D6-43BC-8C85-E3FEBD4C45E3}">
      <dgm:prSet/>
      <dgm:spPr/>
      <dgm:t>
        <a:bodyPr/>
        <a:lstStyle/>
        <a:p>
          <a:endParaRPr lang="en-US"/>
        </a:p>
      </dgm:t>
    </dgm:pt>
    <dgm:pt modelId="{1479012E-65CF-4354-8B9F-81E8727485F5}">
      <dgm:prSet/>
      <dgm:spPr/>
      <dgm:t>
        <a:bodyPr/>
        <a:lstStyle/>
        <a:p>
          <a:r>
            <a:rPr lang="en-US" b="0" i="0"/>
            <a:t>Progressive Discipline</a:t>
          </a:r>
          <a:endParaRPr lang="en-US"/>
        </a:p>
      </dgm:t>
    </dgm:pt>
    <dgm:pt modelId="{55152F8A-F411-46D3-9306-1B3C517C3861}" type="parTrans" cxnId="{4CDA8AC8-B5FB-4E6A-9C7A-DDB4765597BD}">
      <dgm:prSet/>
      <dgm:spPr/>
      <dgm:t>
        <a:bodyPr/>
        <a:lstStyle/>
        <a:p>
          <a:endParaRPr lang="en-US"/>
        </a:p>
      </dgm:t>
    </dgm:pt>
    <dgm:pt modelId="{227C5A49-ED15-463C-BE17-2210C8B0BD19}" type="sibTrans" cxnId="{4CDA8AC8-B5FB-4E6A-9C7A-DDB4765597BD}">
      <dgm:prSet/>
      <dgm:spPr/>
      <dgm:t>
        <a:bodyPr/>
        <a:lstStyle/>
        <a:p>
          <a:endParaRPr lang="en-US"/>
        </a:p>
      </dgm:t>
    </dgm:pt>
    <dgm:pt modelId="{8625B8C7-EF01-4CCD-A30E-D4D4DA750E32}">
      <dgm:prSet/>
      <dgm:spPr/>
      <dgm:t>
        <a:bodyPr/>
        <a:lstStyle/>
        <a:p>
          <a:r>
            <a:rPr lang="en-US" b="0" i="0"/>
            <a:t>Consistent Discipline</a:t>
          </a:r>
          <a:endParaRPr lang="en-US"/>
        </a:p>
      </dgm:t>
    </dgm:pt>
    <dgm:pt modelId="{6904F3CC-1F8B-4D33-A3F1-416A6005EB39}" type="parTrans" cxnId="{336B7AFE-1F0C-4A8A-BD48-E3CC3DC6B2F1}">
      <dgm:prSet/>
      <dgm:spPr/>
      <dgm:t>
        <a:bodyPr/>
        <a:lstStyle/>
        <a:p>
          <a:endParaRPr lang="en-US"/>
        </a:p>
      </dgm:t>
    </dgm:pt>
    <dgm:pt modelId="{76739707-9FB6-4525-9FE4-D58469DF9A1E}" type="sibTrans" cxnId="{336B7AFE-1F0C-4A8A-BD48-E3CC3DC6B2F1}">
      <dgm:prSet/>
      <dgm:spPr/>
      <dgm:t>
        <a:bodyPr/>
        <a:lstStyle/>
        <a:p>
          <a:endParaRPr lang="en-US"/>
        </a:p>
      </dgm:t>
    </dgm:pt>
    <dgm:pt modelId="{AD66F0B2-C485-4B4F-BAA4-3A4EEAD2B72C}" type="pres">
      <dgm:prSet presAssocID="{28B7B122-1A5E-4888-BEA6-C23B606DD162}" presName="linear" presStyleCnt="0">
        <dgm:presLayoutVars>
          <dgm:animLvl val="lvl"/>
          <dgm:resizeHandles val="exact"/>
        </dgm:presLayoutVars>
      </dgm:prSet>
      <dgm:spPr/>
    </dgm:pt>
    <dgm:pt modelId="{ED43A2F0-1EB4-4DC2-B17E-E452B75A94C3}" type="pres">
      <dgm:prSet presAssocID="{6B5753A1-4DCB-4D58-98A8-EAA0AEBDE890}" presName="parentText" presStyleLbl="node1" presStyleIdx="0" presStyleCnt="9">
        <dgm:presLayoutVars>
          <dgm:chMax val="0"/>
          <dgm:bulletEnabled val="1"/>
        </dgm:presLayoutVars>
      </dgm:prSet>
      <dgm:spPr/>
    </dgm:pt>
    <dgm:pt modelId="{3ECEED1F-D971-4501-9BF1-C951EE2192B2}" type="pres">
      <dgm:prSet presAssocID="{4F586229-78B3-4307-BB7F-5E3648A05BF0}" presName="spacer" presStyleCnt="0"/>
      <dgm:spPr/>
    </dgm:pt>
    <dgm:pt modelId="{9800848D-5317-40BE-8B61-1B5D2A206844}" type="pres">
      <dgm:prSet presAssocID="{8F9BA971-2710-413F-81AF-375503DEB5DF}" presName="parentText" presStyleLbl="node1" presStyleIdx="1" presStyleCnt="9">
        <dgm:presLayoutVars>
          <dgm:chMax val="0"/>
          <dgm:bulletEnabled val="1"/>
        </dgm:presLayoutVars>
      </dgm:prSet>
      <dgm:spPr/>
    </dgm:pt>
    <dgm:pt modelId="{C24C1DFA-E369-4410-8192-3394D0EAE0F6}" type="pres">
      <dgm:prSet presAssocID="{9B6ECEEE-5435-4905-BF5E-F4DC176D4431}" presName="spacer" presStyleCnt="0"/>
      <dgm:spPr/>
    </dgm:pt>
    <dgm:pt modelId="{4DF4B66E-6C58-44F0-B4F1-2B4145D9FD77}" type="pres">
      <dgm:prSet presAssocID="{91EF4E30-1BF3-42CF-A43C-61A7C8FC8311}" presName="parentText" presStyleLbl="node1" presStyleIdx="2" presStyleCnt="9">
        <dgm:presLayoutVars>
          <dgm:chMax val="0"/>
          <dgm:bulletEnabled val="1"/>
        </dgm:presLayoutVars>
      </dgm:prSet>
      <dgm:spPr/>
    </dgm:pt>
    <dgm:pt modelId="{77BC7D87-ED1B-46A3-A4D2-F2501244A863}" type="pres">
      <dgm:prSet presAssocID="{99197C9F-2354-439B-B73F-15C016078E48}" presName="spacer" presStyleCnt="0"/>
      <dgm:spPr/>
    </dgm:pt>
    <dgm:pt modelId="{50D7A65D-1214-4058-B6CD-7F404456ADD7}" type="pres">
      <dgm:prSet presAssocID="{BA93D507-921A-420D-BAD5-498783CBDF55}" presName="parentText" presStyleLbl="node1" presStyleIdx="3" presStyleCnt="9">
        <dgm:presLayoutVars>
          <dgm:chMax val="0"/>
          <dgm:bulletEnabled val="1"/>
        </dgm:presLayoutVars>
      </dgm:prSet>
      <dgm:spPr/>
    </dgm:pt>
    <dgm:pt modelId="{D9AB5EB4-F885-431F-AD2F-706331C5BCF4}" type="pres">
      <dgm:prSet presAssocID="{B6C337CA-AB5B-4236-923A-DA81578F6330}" presName="spacer" presStyleCnt="0"/>
      <dgm:spPr/>
    </dgm:pt>
    <dgm:pt modelId="{01D315E5-62BB-454A-AFB9-44153B886466}" type="pres">
      <dgm:prSet presAssocID="{F31C57CC-C7AF-4D37-A75D-5227A0565151}" presName="parentText" presStyleLbl="node1" presStyleIdx="4" presStyleCnt="9">
        <dgm:presLayoutVars>
          <dgm:chMax val="0"/>
          <dgm:bulletEnabled val="1"/>
        </dgm:presLayoutVars>
      </dgm:prSet>
      <dgm:spPr/>
    </dgm:pt>
    <dgm:pt modelId="{434B1049-948E-4E2D-9E4A-5D1D252E2B83}" type="pres">
      <dgm:prSet presAssocID="{88F5AEA7-5D0B-429B-945A-9249C1CB61A8}" presName="spacer" presStyleCnt="0"/>
      <dgm:spPr/>
    </dgm:pt>
    <dgm:pt modelId="{72EB3F04-4CBC-4D60-84E5-73AAEBF8F9A7}" type="pres">
      <dgm:prSet presAssocID="{51080543-C669-4FEF-AA46-A0FF3E6B4CDF}" presName="parentText" presStyleLbl="node1" presStyleIdx="5" presStyleCnt="9">
        <dgm:presLayoutVars>
          <dgm:chMax val="0"/>
          <dgm:bulletEnabled val="1"/>
        </dgm:presLayoutVars>
      </dgm:prSet>
      <dgm:spPr/>
    </dgm:pt>
    <dgm:pt modelId="{954F43C8-9A6A-4521-931D-8408428132A7}" type="pres">
      <dgm:prSet presAssocID="{AB5AF532-C477-48C5-9509-AE9DD91D790C}" presName="spacer" presStyleCnt="0"/>
      <dgm:spPr/>
    </dgm:pt>
    <dgm:pt modelId="{705DFC5F-689D-46BF-B46F-867A7048475C}" type="pres">
      <dgm:prSet presAssocID="{F81CD04D-9222-4E9D-948B-D616FE90835A}" presName="parentText" presStyleLbl="node1" presStyleIdx="6" presStyleCnt="9">
        <dgm:presLayoutVars>
          <dgm:chMax val="0"/>
          <dgm:bulletEnabled val="1"/>
        </dgm:presLayoutVars>
      </dgm:prSet>
      <dgm:spPr/>
    </dgm:pt>
    <dgm:pt modelId="{675EA713-CDE2-4B4E-A702-2E2BC4ED6747}" type="pres">
      <dgm:prSet presAssocID="{0011353D-5C73-4B4C-A745-F90B1CCEDDB7}" presName="spacer" presStyleCnt="0"/>
      <dgm:spPr/>
    </dgm:pt>
    <dgm:pt modelId="{1D450C3A-EA7E-4B36-9460-449E92FB5FDB}" type="pres">
      <dgm:prSet presAssocID="{1479012E-65CF-4354-8B9F-81E8727485F5}" presName="parentText" presStyleLbl="node1" presStyleIdx="7" presStyleCnt="9">
        <dgm:presLayoutVars>
          <dgm:chMax val="0"/>
          <dgm:bulletEnabled val="1"/>
        </dgm:presLayoutVars>
      </dgm:prSet>
      <dgm:spPr/>
    </dgm:pt>
    <dgm:pt modelId="{A96C1854-409A-43B3-AD2E-5FF193903CDD}" type="pres">
      <dgm:prSet presAssocID="{227C5A49-ED15-463C-BE17-2210C8B0BD19}" presName="spacer" presStyleCnt="0"/>
      <dgm:spPr/>
    </dgm:pt>
    <dgm:pt modelId="{EBE0C194-C2C0-4907-96A5-43253D579827}" type="pres">
      <dgm:prSet presAssocID="{8625B8C7-EF01-4CCD-A30E-D4D4DA750E32}" presName="parentText" presStyleLbl="node1" presStyleIdx="8" presStyleCnt="9">
        <dgm:presLayoutVars>
          <dgm:chMax val="0"/>
          <dgm:bulletEnabled val="1"/>
        </dgm:presLayoutVars>
      </dgm:prSet>
      <dgm:spPr/>
    </dgm:pt>
  </dgm:ptLst>
  <dgm:cxnLst>
    <dgm:cxn modelId="{FA984406-300F-4CE6-BD40-F1FD11460DDC}" type="presOf" srcId="{F31C57CC-C7AF-4D37-A75D-5227A0565151}" destId="{01D315E5-62BB-454A-AFB9-44153B886466}" srcOrd="0" destOrd="0" presId="urn:microsoft.com/office/officeart/2005/8/layout/vList2"/>
    <dgm:cxn modelId="{9205300C-8E72-4700-BB6B-9261E5A13324}" type="presOf" srcId="{8F9BA971-2710-413F-81AF-375503DEB5DF}" destId="{9800848D-5317-40BE-8B61-1B5D2A206844}" srcOrd="0" destOrd="0" presId="urn:microsoft.com/office/officeart/2005/8/layout/vList2"/>
    <dgm:cxn modelId="{76B0291A-0883-4C52-ACCD-6E20E16A732F}" type="presOf" srcId="{91EF4E30-1BF3-42CF-A43C-61A7C8FC8311}" destId="{4DF4B66E-6C58-44F0-B4F1-2B4145D9FD77}" srcOrd="0" destOrd="0" presId="urn:microsoft.com/office/officeart/2005/8/layout/vList2"/>
    <dgm:cxn modelId="{16AD7424-C568-490E-8711-CA3F0E88B2E9}" srcId="{28B7B122-1A5E-4888-BEA6-C23B606DD162}" destId="{F31C57CC-C7AF-4D37-A75D-5227A0565151}" srcOrd="4" destOrd="0" parTransId="{56D17F5F-5CB3-4002-8FE3-5F4A13B8076B}" sibTransId="{88F5AEA7-5D0B-429B-945A-9249C1CB61A8}"/>
    <dgm:cxn modelId="{C49D8729-6BC9-4455-95B5-C757ADB374EA}" type="presOf" srcId="{1479012E-65CF-4354-8B9F-81E8727485F5}" destId="{1D450C3A-EA7E-4B36-9460-449E92FB5FDB}" srcOrd="0" destOrd="0" presId="urn:microsoft.com/office/officeart/2005/8/layout/vList2"/>
    <dgm:cxn modelId="{00F18D5E-E0D6-43BC-8C85-E3FEBD4C45E3}" srcId="{28B7B122-1A5E-4888-BEA6-C23B606DD162}" destId="{F81CD04D-9222-4E9D-948B-D616FE90835A}" srcOrd="6" destOrd="0" parTransId="{7B5CD2D7-7D44-4FEE-9353-A4F1B97E6E09}" sibTransId="{0011353D-5C73-4B4C-A745-F90B1CCEDDB7}"/>
    <dgm:cxn modelId="{823F7A77-E853-471B-B12B-2F14B90E08DF}" type="presOf" srcId="{51080543-C669-4FEF-AA46-A0FF3E6B4CDF}" destId="{72EB3F04-4CBC-4D60-84E5-73AAEBF8F9A7}" srcOrd="0" destOrd="0" presId="urn:microsoft.com/office/officeart/2005/8/layout/vList2"/>
    <dgm:cxn modelId="{DE3B7A78-0E22-45F5-9F04-25CCA4B52FCF}" type="presOf" srcId="{BA93D507-921A-420D-BAD5-498783CBDF55}" destId="{50D7A65D-1214-4058-B6CD-7F404456ADD7}" srcOrd="0" destOrd="0" presId="urn:microsoft.com/office/officeart/2005/8/layout/vList2"/>
    <dgm:cxn modelId="{4BCF8284-5F02-4DC1-9379-9A982AD43E6E}" srcId="{28B7B122-1A5E-4888-BEA6-C23B606DD162}" destId="{8F9BA971-2710-413F-81AF-375503DEB5DF}" srcOrd="1" destOrd="0" parTransId="{4AB6A6DD-542C-4DAB-B941-7806FE985087}" sibTransId="{9B6ECEEE-5435-4905-BF5E-F4DC176D4431}"/>
    <dgm:cxn modelId="{6B02F092-BE20-45BC-91C1-428FEB192D30}" srcId="{28B7B122-1A5E-4888-BEA6-C23B606DD162}" destId="{91EF4E30-1BF3-42CF-A43C-61A7C8FC8311}" srcOrd="2" destOrd="0" parTransId="{C771AFC6-D897-4CCD-BD7A-F2B2CB8B7C01}" sibTransId="{99197C9F-2354-439B-B73F-15C016078E48}"/>
    <dgm:cxn modelId="{E69C19A7-F4E4-4E2A-8C40-21BD1AF6C696}" type="presOf" srcId="{6B5753A1-4DCB-4D58-98A8-EAA0AEBDE890}" destId="{ED43A2F0-1EB4-4DC2-B17E-E452B75A94C3}" srcOrd="0" destOrd="0" presId="urn:microsoft.com/office/officeart/2005/8/layout/vList2"/>
    <dgm:cxn modelId="{EF0930AD-A5F0-40BD-99D2-183F0E9AF2AD}" type="presOf" srcId="{28B7B122-1A5E-4888-BEA6-C23B606DD162}" destId="{AD66F0B2-C485-4B4F-BAA4-3A4EEAD2B72C}" srcOrd="0" destOrd="0" presId="urn:microsoft.com/office/officeart/2005/8/layout/vList2"/>
    <dgm:cxn modelId="{FDA6C2B1-11FE-4FF4-A4FB-B39A4A5D2F26}" srcId="{28B7B122-1A5E-4888-BEA6-C23B606DD162}" destId="{BA93D507-921A-420D-BAD5-498783CBDF55}" srcOrd="3" destOrd="0" parTransId="{2689D94F-F21B-41C4-9E44-2D94CDC284C7}" sibTransId="{B6C337CA-AB5B-4236-923A-DA81578F6330}"/>
    <dgm:cxn modelId="{02F2A5B8-9057-48DB-8EDA-B586AAA42A0F}" type="presOf" srcId="{F81CD04D-9222-4E9D-948B-D616FE90835A}" destId="{705DFC5F-689D-46BF-B46F-867A7048475C}" srcOrd="0" destOrd="0" presId="urn:microsoft.com/office/officeart/2005/8/layout/vList2"/>
    <dgm:cxn modelId="{4CDA8AC8-B5FB-4E6A-9C7A-DDB4765597BD}" srcId="{28B7B122-1A5E-4888-BEA6-C23B606DD162}" destId="{1479012E-65CF-4354-8B9F-81E8727485F5}" srcOrd="7" destOrd="0" parTransId="{55152F8A-F411-46D3-9306-1B3C517C3861}" sibTransId="{227C5A49-ED15-463C-BE17-2210C8B0BD19}"/>
    <dgm:cxn modelId="{66E212CA-4DF2-4985-958E-2401AB8F0AD7}" srcId="{28B7B122-1A5E-4888-BEA6-C23B606DD162}" destId="{6B5753A1-4DCB-4D58-98A8-EAA0AEBDE890}" srcOrd="0" destOrd="0" parTransId="{02329C3D-2323-4018-B84E-2DB04B8F8C18}" sibTransId="{4F586229-78B3-4307-BB7F-5E3648A05BF0}"/>
    <dgm:cxn modelId="{105E59E9-F468-4220-BC4B-9AD422CCD147}" srcId="{28B7B122-1A5E-4888-BEA6-C23B606DD162}" destId="{51080543-C669-4FEF-AA46-A0FF3E6B4CDF}" srcOrd="5" destOrd="0" parTransId="{FEE39287-B3B5-4671-9804-DE1B60ED13E1}" sibTransId="{AB5AF532-C477-48C5-9509-AE9DD91D790C}"/>
    <dgm:cxn modelId="{DF9720F9-C994-4F6B-9040-500F80CE1084}" type="presOf" srcId="{8625B8C7-EF01-4CCD-A30E-D4D4DA750E32}" destId="{EBE0C194-C2C0-4907-96A5-43253D579827}" srcOrd="0" destOrd="0" presId="urn:microsoft.com/office/officeart/2005/8/layout/vList2"/>
    <dgm:cxn modelId="{336B7AFE-1F0C-4A8A-BD48-E3CC3DC6B2F1}" srcId="{28B7B122-1A5E-4888-BEA6-C23B606DD162}" destId="{8625B8C7-EF01-4CCD-A30E-D4D4DA750E32}" srcOrd="8" destOrd="0" parTransId="{6904F3CC-1F8B-4D33-A3F1-416A6005EB39}" sibTransId="{76739707-9FB6-4525-9FE4-D58469DF9A1E}"/>
    <dgm:cxn modelId="{3DEE5711-3BDC-43A5-AC21-41F6AEFF1EE4}" type="presParOf" srcId="{AD66F0B2-C485-4B4F-BAA4-3A4EEAD2B72C}" destId="{ED43A2F0-1EB4-4DC2-B17E-E452B75A94C3}" srcOrd="0" destOrd="0" presId="urn:microsoft.com/office/officeart/2005/8/layout/vList2"/>
    <dgm:cxn modelId="{64E92917-6722-4757-93E0-C41BD2D4DBC7}" type="presParOf" srcId="{AD66F0B2-C485-4B4F-BAA4-3A4EEAD2B72C}" destId="{3ECEED1F-D971-4501-9BF1-C951EE2192B2}" srcOrd="1" destOrd="0" presId="urn:microsoft.com/office/officeart/2005/8/layout/vList2"/>
    <dgm:cxn modelId="{4800E081-0DD1-4A5B-B202-A337B4FC35CC}" type="presParOf" srcId="{AD66F0B2-C485-4B4F-BAA4-3A4EEAD2B72C}" destId="{9800848D-5317-40BE-8B61-1B5D2A206844}" srcOrd="2" destOrd="0" presId="urn:microsoft.com/office/officeart/2005/8/layout/vList2"/>
    <dgm:cxn modelId="{F3AD7114-5B76-450C-936F-9FC0D934F967}" type="presParOf" srcId="{AD66F0B2-C485-4B4F-BAA4-3A4EEAD2B72C}" destId="{C24C1DFA-E369-4410-8192-3394D0EAE0F6}" srcOrd="3" destOrd="0" presId="urn:microsoft.com/office/officeart/2005/8/layout/vList2"/>
    <dgm:cxn modelId="{9F921981-A618-4735-9734-62AF06F4D2B9}" type="presParOf" srcId="{AD66F0B2-C485-4B4F-BAA4-3A4EEAD2B72C}" destId="{4DF4B66E-6C58-44F0-B4F1-2B4145D9FD77}" srcOrd="4" destOrd="0" presId="urn:microsoft.com/office/officeart/2005/8/layout/vList2"/>
    <dgm:cxn modelId="{3D9E2100-2389-4871-9A8B-64F40FF02F65}" type="presParOf" srcId="{AD66F0B2-C485-4B4F-BAA4-3A4EEAD2B72C}" destId="{77BC7D87-ED1B-46A3-A4D2-F2501244A863}" srcOrd="5" destOrd="0" presId="urn:microsoft.com/office/officeart/2005/8/layout/vList2"/>
    <dgm:cxn modelId="{5CCF64F0-C867-443E-97DD-45E04E54448E}" type="presParOf" srcId="{AD66F0B2-C485-4B4F-BAA4-3A4EEAD2B72C}" destId="{50D7A65D-1214-4058-B6CD-7F404456ADD7}" srcOrd="6" destOrd="0" presId="urn:microsoft.com/office/officeart/2005/8/layout/vList2"/>
    <dgm:cxn modelId="{A12883FC-4ECE-4BC2-8DE6-89BC2D6A4AFE}" type="presParOf" srcId="{AD66F0B2-C485-4B4F-BAA4-3A4EEAD2B72C}" destId="{D9AB5EB4-F885-431F-AD2F-706331C5BCF4}" srcOrd="7" destOrd="0" presId="urn:microsoft.com/office/officeart/2005/8/layout/vList2"/>
    <dgm:cxn modelId="{1094DFE6-7527-43FB-AAF3-855D12C5ECD0}" type="presParOf" srcId="{AD66F0B2-C485-4B4F-BAA4-3A4EEAD2B72C}" destId="{01D315E5-62BB-454A-AFB9-44153B886466}" srcOrd="8" destOrd="0" presId="urn:microsoft.com/office/officeart/2005/8/layout/vList2"/>
    <dgm:cxn modelId="{67D7D41C-7795-45EA-8032-9FE953765AB6}" type="presParOf" srcId="{AD66F0B2-C485-4B4F-BAA4-3A4EEAD2B72C}" destId="{434B1049-948E-4E2D-9E4A-5D1D252E2B83}" srcOrd="9" destOrd="0" presId="urn:microsoft.com/office/officeart/2005/8/layout/vList2"/>
    <dgm:cxn modelId="{95BED97C-4143-4A8C-B4E8-65F00DFEC607}" type="presParOf" srcId="{AD66F0B2-C485-4B4F-BAA4-3A4EEAD2B72C}" destId="{72EB3F04-4CBC-4D60-84E5-73AAEBF8F9A7}" srcOrd="10" destOrd="0" presId="urn:microsoft.com/office/officeart/2005/8/layout/vList2"/>
    <dgm:cxn modelId="{B7374189-6571-4481-B651-DB184BDFB133}" type="presParOf" srcId="{AD66F0B2-C485-4B4F-BAA4-3A4EEAD2B72C}" destId="{954F43C8-9A6A-4521-931D-8408428132A7}" srcOrd="11" destOrd="0" presId="urn:microsoft.com/office/officeart/2005/8/layout/vList2"/>
    <dgm:cxn modelId="{EA328BE6-EA90-4929-8A0C-020C16F14E39}" type="presParOf" srcId="{AD66F0B2-C485-4B4F-BAA4-3A4EEAD2B72C}" destId="{705DFC5F-689D-46BF-B46F-867A7048475C}" srcOrd="12" destOrd="0" presId="urn:microsoft.com/office/officeart/2005/8/layout/vList2"/>
    <dgm:cxn modelId="{38A7A9B9-5FE6-4142-9A0B-6B59D24C3E8D}" type="presParOf" srcId="{AD66F0B2-C485-4B4F-BAA4-3A4EEAD2B72C}" destId="{675EA713-CDE2-4B4E-A702-2E2BC4ED6747}" srcOrd="13" destOrd="0" presId="urn:microsoft.com/office/officeart/2005/8/layout/vList2"/>
    <dgm:cxn modelId="{C1077730-7406-4AB8-AA7E-A4C72309DED8}" type="presParOf" srcId="{AD66F0B2-C485-4B4F-BAA4-3A4EEAD2B72C}" destId="{1D450C3A-EA7E-4B36-9460-449E92FB5FDB}" srcOrd="14" destOrd="0" presId="urn:microsoft.com/office/officeart/2005/8/layout/vList2"/>
    <dgm:cxn modelId="{3342439A-4398-4ED1-9CE2-CF7F5B069BA3}" type="presParOf" srcId="{AD66F0B2-C485-4B4F-BAA4-3A4EEAD2B72C}" destId="{A96C1854-409A-43B3-AD2E-5FF193903CDD}" srcOrd="15" destOrd="0" presId="urn:microsoft.com/office/officeart/2005/8/layout/vList2"/>
    <dgm:cxn modelId="{BF98E225-3E99-4567-9203-9D59D8719D7D}" type="presParOf" srcId="{AD66F0B2-C485-4B4F-BAA4-3A4EEAD2B72C}" destId="{EBE0C194-C2C0-4907-96A5-43253D579827}"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89286-E18C-4F46-8358-6C541188D4DB}">
      <dsp:nvSpPr>
        <dsp:cNvPr id="0" name=""/>
        <dsp:cNvSpPr/>
      </dsp:nvSpPr>
      <dsp:spPr>
        <a:xfrm>
          <a:off x="0" y="392850"/>
          <a:ext cx="9625383" cy="5276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Protected Classes and Prohibited Activities</a:t>
          </a:r>
        </a:p>
      </dsp:txBody>
      <dsp:txXfrm>
        <a:off x="25759" y="418609"/>
        <a:ext cx="9573865" cy="476152"/>
      </dsp:txXfrm>
    </dsp:sp>
    <dsp:sp modelId="{13118510-A22D-47E6-AD5B-FAE1491A63B0}">
      <dsp:nvSpPr>
        <dsp:cNvPr id="0" name=""/>
        <dsp:cNvSpPr/>
      </dsp:nvSpPr>
      <dsp:spPr>
        <a:xfrm>
          <a:off x="0" y="983880"/>
          <a:ext cx="9625383" cy="5276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Retaliation and the Utah Protection of Public Employees Act (UPPEA) </a:t>
          </a:r>
        </a:p>
      </dsp:txBody>
      <dsp:txXfrm>
        <a:off x="25759" y="1009639"/>
        <a:ext cx="9573865" cy="476152"/>
      </dsp:txXfrm>
    </dsp:sp>
    <dsp:sp modelId="{51553854-02B5-4D94-865B-401DA3CE429A}">
      <dsp:nvSpPr>
        <dsp:cNvPr id="0" name=""/>
        <dsp:cNvSpPr/>
      </dsp:nvSpPr>
      <dsp:spPr>
        <a:xfrm>
          <a:off x="0" y="1574910"/>
          <a:ext cx="9625383" cy="5276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First Amendment Issues</a:t>
          </a:r>
        </a:p>
      </dsp:txBody>
      <dsp:txXfrm>
        <a:off x="25759" y="1600669"/>
        <a:ext cx="9573865" cy="476152"/>
      </dsp:txXfrm>
    </dsp:sp>
    <dsp:sp modelId="{9A70B06B-DF49-4F9E-A8CF-80017F67EA21}">
      <dsp:nvSpPr>
        <dsp:cNvPr id="0" name=""/>
        <dsp:cNvSpPr/>
      </dsp:nvSpPr>
      <dsp:spPr>
        <a:xfrm>
          <a:off x="0" y="2165940"/>
          <a:ext cx="9625383" cy="5276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Avoiding Breach of Contract Claims</a:t>
          </a:r>
        </a:p>
      </dsp:txBody>
      <dsp:txXfrm>
        <a:off x="25759" y="2191699"/>
        <a:ext cx="9573865" cy="4761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14E37-93C1-4B31-99C0-656541712515}">
      <dsp:nvSpPr>
        <dsp:cNvPr id="0" name=""/>
        <dsp:cNvSpPr/>
      </dsp:nvSpPr>
      <dsp:spPr>
        <a:xfrm>
          <a:off x="0" y="8482"/>
          <a:ext cx="9625383" cy="52767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Utah Assistant Attorneys General</a:t>
          </a:r>
        </a:p>
      </dsp:txBody>
      <dsp:txXfrm>
        <a:off x="25759" y="34241"/>
        <a:ext cx="9573865" cy="476152"/>
      </dsp:txXfrm>
    </dsp:sp>
    <dsp:sp modelId="{AB19B27B-8756-4FF8-A223-67DB41238373}">
      <dsp:nvSpPr>
        <dsp:cNvPr id="0" name=""/>
        <dsp:cNvSpPr/>
      </dsp:nvSpPr>
      <dsp:spPr>
        <a:xfrm>
          <a:off x="0" y="599512"/>
          <a:ext cx="9625383" cy="527670"/>
        </a:xfrm>
        <a:prstGeom prst="roundRect">
          <a:avLst/>
        </a:prstGeom>
        <a:solidFill>
          <a:schemeClr val="accent2">
            <a:hueOff val="-9882860"/>
            <a:satOff val="4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Primarily practicing in employment litigation</a:t>
          </a:r>
        </a:p>
      </dsp:txBody>
      <dsp:txXfrm>
        <a:off x="25759" y="625271"/>
        <a:ext cx="9573865" cy="476152"/>
      </dsp:txXfrm>
    </dsp:sp>
    <dsp:sp modelId="{78964057-AE66-4CBA-84A9-648F2BF5FFBA}">
      <dsp:nvSpPr>
        <dsp:cNvPr id="0" name=""/>
        <dsp:cNvSpPr/>
      </dsp:nvSpPr>
      <dsp:spPr>
        <a:xfrm>
          <a:off x="0" y="1127183"/>
          <a:ext cx="9625383" cy="8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606"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UALD/EEOC</a:t>
          </a:r>
        </a:p>
        <a:p>
          <a:pPr marL="171450" lvl="1" indent="-171450" algn="l" defTabSz="755650">
            <a:lnSpc>
              <a:spcPct val="90000"/>
            </a:lnSpc>
            <a:spcBef>
              <a:spcPct val="0"/>
            </a:spcBef>
            <a:spcAft>
              <a:spcPct val="20000"/>
            </a:spcAft>
            <a:buChar char="•"/>
          </a:pPr>
          <a:r>
            <a:rPr lang="en-US" sz="1700" kern="1200"/>
            <a:t>Administrative Hearings </a:t>
          </a:r>
        </a:p>
        <a:p>
          <a:pPr marL="171450" lvl="1" indent="-171450" algn="l" defTabSz="755650">
            <a:lnSpc>
              <a:spcPct val="90000"/>
            </a:lnSpc>
            <a:spcBef>
              <a:spcPct val="0"/>
            </a:spcBef>
            <a:spcAft>
              <a:spcPct val="20000"/>
            </a:spcAft>
            <a:buChar char="•"/>
          </a:pPr>
          <a:r>
            <a:rPr lang="en-US" sz="1700" kern="1200"/>
            <a:t>State and Federal Court</a:t>
          </a:r>
        </a:p>
      </dsp:txBody>
      <dsp:txXfrm>
        <a:off x="0" y="1127183"/>
        <a:ext cx="9625383" cy="888030"/>
      </dsp:txXfrm>
    </dsp:sp>
    <dsp:sp modelId="{AE7C97C6-B2F4-49BC-A027-8542CD75F7B3}">
      <dsp:nvSpPr>
        <dsp:cNvPr id="0" name=""/>
        <dsp:cNvSpPr/>
      </dsp:nvSpPr>
      <dsp:spPr>
        <a:xfrm>
          <a:off x="0" y="2015213"/>
          <a:ext cx="9625383" cy="527670"/>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Provide pre-litigation advice to avoid future claims</a:t>
          </a:r>
        </a:p>
      </dsp:txBody>
      <dsp:txXfrm>
        <a:off x="25759" y="2040972"/>
        <a:ext cx="9573865" cy="476152"/>
      </dsp:txXfrm>
    </dsp:sp>
    <dsp:sp modelId="{6E68163D-0934-4855-8229-372C4DE744D0}">
      <dsp:nvSpPr>
        <dsp:cNvPr id="0" name=""/>
        <dsp:cNvSpPr/>
      </dsp:nvSpPr>
      <dsp:spPr>
        <a:xfrm>
          <a:off x="0" y="2542883"/>
          <a:ext cx="9625383"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606"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We rely heavily on our partnership with HR to address current and future employment issues.</a:t>
          </a:r>
        </a:p>
      </dsp:txBody>
      <dsp:txXfrm>
        <a:off x="0" y="2542883"/>
        <a:ext cx="9625383" cy="5350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6638F-C59D-4DC1-B501-6E13AEC47CB3}">
      <dsp:nvSpPr>
        <dsp:cNvPr id="0" name=""/>
        <dsp:cNvSpPr/>
      </dsp:nvSpPr>
      <dsp:spPr>
        <a:xfrm>
          <a:off x="3289" y="385411"/>
          <a:ext cx="1781259" cy="106875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Race </a:t>
          </a:r>
        </a:p>
      </dsp:txBody>
      <dsp:txXfrm>
        <a:off x="3289" y="385411"/>
        <a:ext cx="1781259" cy="1068755"/>
      </dsp:txXfrm>
    </dsp:sp>
    <dsp:sp modelId="{30B4E559-2FD5-425D-A8DC-26242E730313}">
      <dsp:nvSpPr>
        <dsp:cNvPr id="0" name=""/>
        <dsp:cNvSpPr/>
      </dsp:nvSpPr>
      <dsp:spPr>
        <a:xfrm>
          <a:off x="1962675" y="385411"/>
          <a:ext cx="1781259" cy="1068755"/>
        </a:xfrm>
        <a:prstGeom prst="rect">
          <a:avLst/>
        </a:prstGeom>
        <a:solidFill>
          <a:schemeClr val="accent2">
            <a:hueOff val="-2196191"/>
            <a:satOff val="10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Color</a:t>
          </a:r>
        </a:p>
      </dsp:txBody>
      <dsp:txXfrm>
        <a:off x="1962675" y="385411"/>
        <a:ext cx="1781259" cy="1068755"/>
      </dsp:txXfrm>
    </dsp:sp>
    <dsp:sp modelId="{53599FFD-CA8E-478B-985E-141C1795C151}">
      <dsp:nvSpPr>
        <dsp:cNvPr id="0" name=""/>
        <dsp:cNvSpPr/>
      </dsp:nvSpPr>
      <dsp:spPr>
        <a:xfrm>
          <a:off x="3922061" y="385411"/>
          <a:ext cx="1781259" cy="1068755"/>
        </a:xfrm>
        <a:prstGeom prst="rect">
          <a:avLst/>
        </a:prstGeom>
        <a:solidFill>
          <a:schemeClr val="accent2">
            <a:hueOff val="-4392383"/>
            <a:satOff val="20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Religion</a:t>
          </a:r>
        </a:p>
      </dsp:txBody>
      <dsp:txXfrm>
        <a:off x="3922061" y="385411"/>
        <a:ext cx="1781259" cy="1068755"/>
      </dsp:txXfrm>
    </dsp:sp>
    <dsp:sp modelId="{0C5555CE-653D-4D57-A073-0268731D9344}">
      <dsp:nvSpPr>
        <dsp:cNvPr id="0" name=""/>
        <dsp:cNvSpPr/>
      </dsp:nvSpPr>
      <dsp:spPr>
        <a:xfrm>
          <a:off x="5881447" y="385411"/>
          <a:ext cx="1781259" cy="1068755"/>
        </a:xfrm>
        <a:prstGeom prst="rect">
          <a:avLst/>
        </a:prstGeom>
        <a:solidFill>
          <a:schemeClr val="accent2">
            <a:hueOff val="-6588574"/>
            <a:satOff val="30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Sex </a:t>
          </a:r>
        </a:p>
      </dsp:txBody>
      <dsp:txXfrm>
        <a:off x="5881447" y="385411"/>
        <a:ext cx="1781259" cy="1068755"/>
      </dsp:txXfrm>
    </dsp:sp>
    <dsp:sp modelId="{7EC61E60-D08B-43E0-8698-40EC8B8AD1C4}">
      <dsp:nvSpPr>
        <dsp:cNvPr id="0" name=""/>
        <dsp:cNvSpPr/>
      </dsp:nvSpPr>
      <dsp:spPr>
        <a:xfrm>
          <a:off x="7840833" y="385411"/>
          <a:ext cx="1781259" cy="1068755"/>
        </a:xfrm>
        <a:prstGeom prst="rect">
          <a:avLst/>
        </a:prstGeom>
        <a:solidFill>
          <a:schemeClr val="accent2">
            <a:hueOff val="-8784765"/>
            <a:satOff val="40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National Origin</a:t>
          </a:r>
        </a:p>
      </dsp:txBody>
      <dsp:txXfrm>
        <a:off x="7840833" y="385411"/>
        <a:ext cx="1781259" cy="1068755"/>
      </dsp:txXfrm>
    </dsp:sp>
    <dsp:sp modelId="{A124D206-156B-4E77-B7C7-3D128B0714E9}">
      <dsp:nvSpPr>
        <dsp:cNvPr id="0" name=""/>
        <dsp:cNvSpPr/>
      </dsp:nvSpPr>
      <dsp:spPr>
        <a:xfrm>
          <a:off x="3289" y="1632293"/>
          <a:ext cx="1781259" cy="1068755"/>
        </a:xfrm>
        <a:prstGeom prst="rect">
          <a:avLst/>
        </a:prstGeom>
        <a:solidFill>
          <a:schemeClr val="accent2">
            <a:hueOff val="-10980957"/>
            <a:satOff val="5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Pregnancy, Childbirth, and Related Medical Conditions</a:t>
          </a:r>
        </a:p>
      </dsp:txBody>
      <dsp:txXfrm>
        <a:off x="3289" y="1632293"/>
        <a:ext cx="1781259" cy="1068755"/>
      </dsp:txXfrm>
    </dsp:sp>
    <dsp:sp modelId="{6A64D5B7-FC6C-4145-9BC2-10DFCDBE65A4}">
      <dsp:nvSpPr>
        <dsp:cNvPr id="0" name=""/>
        <dsp:cNvSpPr/>
      </dsp:nvSpPr>
      <dsp:spPr>
        <a:xfrm>
          <a:off x="1962675" y="1632293"/>
          <a:ext cx="1781259" cy="1068755"/>
        </a:xfrm>
        <a:prstGeom prst="rect">
          <a:avLst/>
        </a:prstGeom>
        <a:solidFill>
          <a:schemeClr val="accent2">
            <a:hueOff val="-13177148"/>
            <a:satOff val="6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Gender Identity</a:t>
          </a:r>
        </a:p>
      </dsp:txBody>
      <dsp:txXfrm>
        <a:off x="1962675" y="1632293"/>
        <a:ext cx="1781259" cy="1068755"/>
      </dsp:txXfrm>
    </dsp:sp>
    <dsp:sp modelId="{50E8B673-BDA8-49C4-A578-E36BEBC0B335}">
      <dsp:nvSpPr>
        <dsp:cNvPr id="0" name=""/>
        <dsp:cNvSpPr/>
      </dsp:nvSpPr>
      <dsp:spPr>
        <a:xfrm>
          <a:off x="3922061" y="1632293"/>
          <a:ext cx="1781259" cy="1068755"/>
        </a:xfrm>
        <a:prstGeom prst="rect">
          <a:avLst/>
        </a:prstGeom>
        <a:solidFill>
          <a:schemeClr val="accent2">
            <a:hueOff val="-15373339"/>
            <a:satOff val="7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Sexual Orientation</a:t>
          </a:r>
        </a:p>
      </dsp:txBody>
      <dsp:txXfrm>
        <a:off x="3922061" y="1632293"/>
        <a:ext cx="1781259" cy="1068755"/>
      </dsp:txXfrm>
    </dsp:sp>
    <dsp:sp modelId="{B2D19A4B-4A27-4E66-8A2F-5AE58C828D56}">
      <dsp:nvSpPr>
        <dsp:cNvPr id="0" name=""/>
        <dsp:cNvSpPr/>
      </dsp:nvSpPr>
      <dsp:spPr>
        <a:xfrm>
          <a:off x="5881447" y="1632293"/>
          <a:ext cx="1781259" cy="1068755"/>
        </a:xfrm>
        <a:prstGeom prst="rect">
          <a:avLst/>
        </a:prstGeom>
        <a:solidFill>
          <a:schemeClr val="accent2">
            <a:hueOff val="-17569530"/>
            <a:satOff val="8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Age (40 years or older)</a:t>
          </a:r>
        </a:p>
      </dsp:txBody>
      <dsp:txXfrm>
        <a:off x="5881447" y="1632293"/>
        <a:ext cx="1781259" cy="1068755"/>
      </dsp:txXfrm>
    </dsp:sp>
    <dsp:sp modelId="{816D5189-2A5B-4EAB-9FD3-A0BD9B0E73AD}">
      <dsp:nvSpPr>
        <dsp:cNvPr id="0" name=""/>
        <dsp:cNvSpPr/>
      </dsp:nvSpPr>
      <dsp:spPr>
        <a:xfrm>
          <a:off x="7840833" y="1632293"/>
          <a:ext cx="1781259" cy="1068755"/>
        </a:xfrm>
        <a:prstGeom prst="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Disability</a:t>
          </a:r>
        </a:p>
      </dsp:txBody>
      <dsp:txXfrm>
        <a:off x="7840833" y="1632293"/>
        <a:ext cx="1781259" cy="10687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8EAEB1-323E-455C-9EB6-295B4D55182C}">
      <dsp:nvSpPr>
        <dsp:cNvPr id="0" name=""/>
        <dsp:cNvSpPr/>
      </dsp:nvSpPr>
      <dsp:spPr>
        <a:xfrm>
          <a:off x="0" y="74655"/>
          <a:ext cx="6391275" cy="165496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Title VII and Title IX both protect employees against workplace discrimination/sexual harassment.</a:t>
          </a:r>
          <a:endParaRPr lang="en-US" sz="2300" kern="1200"/>
        </a:p>
      </dsp:txBody>
      <dsp:txXfrm>
        <a:off x="80789" y="155444"/>
        <a:ext cx="6229697" cy="1493387"/>
      </dsp:txXfrm>
    </dsp:sp>
    <dsp:sp modelId="{429F27D2-3906-4B94-8124-703A0616B494}">
      <dsp:nvSpPr>
        <dsp:cNvPr id="0" name=""/>
        <dsp:cNvSpPr/>
      </dsp:nvSpPr>
      <dsp:spPr>
        <a:xfrm>
          <a:off x="0" y="1795860"/>
          <a:ext cx="6391275" cy="1654965"/>
        </a:xfrm>
        <a:prstGeom prst="roundRect">
          <a:avLst/>
        </a:prstGeom>
        <a:solidFill>
          <a:schemeClr val="accent2">
            <a:hueOff val="-9882860"/>
            <a:satOff val="4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When reviewing a complaint regarding workplace discrimination/sexual harassment, you should begin by going through the Title IX process.</a:t>
          </a:r>
          <a:endParaRPr lang="en-US" sz="2300" kern="1200"/>
        </a:p>
      </dsp:txBody>
      <dsp:txXfrm>
        <a:off x="80789" y="1876649"/>
        <a:ext cx="6229697" cy="1493387"/>
      </dsp:txXfrm>
    </dsp:sp>
    <dsp:sp modelId="{2D280A15-5CDD-45EA-ABF5-1D112602929A}">
      <dsp:nvSpPr>
        <dsp:cNvPr id="0" name=""/>
        <dsp:cNvSpPr/>
      </dsp:nvSpPr>
      <dsp:spPr>
        <a:xfrm>
          <a:off x="0" y="3517066"/>
          <a:ext cx="6391275" cy="1654965"/>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Don’t assume that the complaint is a Title VII complaint.</a:t>
          </a:r>
          <a:endParaRPr lang="en-US" sz="2300" kern="1200"/>
        </a:p>
      </dsp:txBody>
      <dsp:txXfrm>
        <a:off x="80789" y="3597855"/>
        <a:ext cx="6229697" cy="14933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DAA3C-11AA-4207-B351-238485974F95}">
      <dsp:nvSpPr>
        <dsp:cNvPr id="0" name=""/>
        <dsp:cNvSpPr/>
      </dsp:nvSpPr>
      <dsp:spPr>
        <a:xfrm>
          <a:off x="0" y="35364"/>
          <a:ext cx="9625383" cy="715052"/>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t>1. Employee engages in a “protected activity.” </a:t>
          </a:r>
          <a:endParaRPr lang="en-US" sz="1800" kern="1200" dirty="0"/>
        </a:p>
      </dsp:txBody>
      <dsp:txXfrm>
        <a:off x="34906" y="70270"/>
        <a:ext cx="9555571" cy="645240"/>
      </dsp:txXfrm>
    </dsp:sp>
    <dsp:sp modelId="{7CF48AFC-F43F-4D47-8EFD-9EB4A54C9B94}">
      <dsp:nvSpPr>
        <dsp:cNvPr id="0" name=""/>
        <dsp:cNvSpPr/>
      </dsp:nvSpPr>
      <dsp:spPr>
        <a:xfrm>
          <a:off x="0" y="802257"/>
          <a:ext cx="9625383" cy="715052"/>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2. Employer action occurs.</a:t>
          </a:r>
        </a:p>
      </dsp:txBody>
      <dsp:txXfrm>
        <a:off x="34906" y="837163"/>
        <a:ext cx="9555571" cy="645240"/>
      </dsp:txXfrm>
    </dsp:sp>
    <dsp:sp modelId="{6E1FBD49-670A-4E31-BC10-7488E1B35F11}">
      <dsp:nvSpPr>
        <dsp:cNvPr id="0" name=""/>
        <dsp:cNvSpPr/>
      </dsp:nvSpPr>
      <dsp:spPr>
        <a:xfrm>
          <a:off x="0" y="1569150"/>
          <a:ext cx="9625383" cy="715052"/>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t> 3. A reasonable employee would have found the employer’s action to be “materially adverse.”</a:t>
          </a:r>
          <a:endParaRPr lang="en-US" sz="1800" kern="1200" dirty="0"/>
        </a:p>
      </dsp:txBody>
      <dsp:txXfrm>
        <a:off x="34906" y="1604056"/>
        <a:ext cx="9555571" cy="645240"/>
      </dsp:txXfrm>
    </dsp:sp>
    <dsp:sp modelId="{F29426DE-0598-49D0-975D-5164EF8AE427}">
      <dsp:nvSpPr>
        <dsp:cNvPr id="0" name=""/>
        <dsp:cNvSpPr/>
      </dsp:nvSpPr>
      <dsp:spPr>
        <a:xfrm>
          <a:off x="0" y="2336043"/>
          <a:ext cx="9625383" cy="715052"/>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4. T</a:t>
          </a:r>
          <a:r>
            <a:rPr lang="en-US" sz="1800" b="0" i="0" kern="1200" dirty="0"/>
            <a:t>here is a causal connection between the protected activity and the materially adverse action.</a:t>
          </a:r>
          <a:endParaRPr lang="en-US" sz="1800" kern="1200" dirty="0"/>
        </a:p>
      </dsp:txBody>
      <dsp:txXfrm>
        <a:off x="34906" y="2370949"/>
        <a:ext cx="9555571" cy="6452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231F7-2066-4C8D-B831-966209950D88}">
      <dsp:nvSpPr>
        <dsp:cNvPr id="0" name=""/>
        <dsp:cNvSpPr/>
      </dsp:nvSpPr>
      <dsp:spPr>
        <a:xfrm>
          <a:off x="2819" y="89083"/>
          <a:ext cx="2237149" cy="134228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Filing or being a witness in a charge, complaint, investigation, or lawsuit.</a:t>
          </a:r>
          <a:endParaRPr lang="en-US" sz="1500" kern="1200"/>
        </a:p>
      </dsp:txBody>
      <dsp:txXfrm>
        <a:off x="2819" y="89083"/>
        <a:ext cx="2237149" cy="1342289"/>
      </dsp:txXfrm>
    </dsp:sp>
    <dsp:sp modelId="{5A837BB5-EA01-4BAB-AC17-FA8C2C2D0A7E}">
      <dsp:nvSpPr>
        <dsp:cNvPr id="0" name=""/>
        <dsp:cNvSpPr/>
      </dsp:nvSpPr>
      <dsp:spPr>
        <a:xfrm>
          <a:off x="2463684" y="89083"/>
          <a:ext cx="2237149" cy="134228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a:t>
          </a:r>
          <a:r>
            <a:rPr lang="en-US" sz="1500" b="0" i="0" kern="1200"/>
            <a:t>ommunicating with a supervisor or manager about employment discrimination, including harassment.</a:t>
          </a:r>
          <a:endParaRPr lang="en-US" sz="1500" kern="1200"/>
        </a:p>
      </dsp:txBody>
      <dsp:txXfrm>
        <a:off x="2463684" y="89083"/>
        <a:ext cx="2237149" cy="1342289"/>
      </dsp:txXfrm>
    </dsp:sp>
    <dsp:sp modelId="{F07B41A0-50BE-444B-8A3D-5D581C81E66F}">
      <dsp:nvSpPr>
        <dsp:cNvPr id="0" name=""/>
        <dsp:cNvSpPr/>
      </dsp:nvSpPr>
      <dsp:spPr>
        <a:xfrm>
          <a:off x="4924548" y="89083"/>
          <a:ext cx="2237149" cy="134228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A</a:t>
          </a:r>
          <a:r>
            <a:rPr lang="en-US" sz="1500" b="0" i="0" kern="1200"/>
            <a:t>nswering questions during an employer investigation of alleged harassment.</a:t>
          </a:r>
          <a:endParaRPr lang="en-US" sz="1500" kern="1200"/>
        </a:p>
      </dsp:txBody>
      <dsp:txXfrm>
        <a:off x="4924548" y="89083"/>
        <a:ext cx="2237149" cy="1342289"/>
      </dsp:txXfrm>
    </dsp:sp>
    <dsp:sp modelId="{E63605C7-0AB9-40A3-B5E0-41AAB59790C8}">
      <dsp:nvSpPr>
        <dsp:cNvPr id="0" name=""/>
        <dsp:cNvSpPr/>
      </dsp:nvSpPr>
      <dsp:spPr>
        <a:xfrm>
          <a:off x="7385413" y="89083"/>
          <a:ext cx="2237149" cy="134228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R</a:t>
          </a:r>
          <a:r>
            <a:rPr lang="en-US" sz="1500" b="0" i="0" kern="1200"/>
            <a:t>efusing to follow orders that would result in discrimination.</a:t>
          </a:r>
          <a:endParaRPr lang="en-US" sz="1500" kern="1200"/>
        </a:p>
      </dsp:txBody>
      <dsp:txXfrm>
        <a:off x="7385413" y="89083"/>
        <a:ext cx="2237149" cy="1342289"/>
      </dsp:txXfrm>
    </dsp:sp>
    <dsp:sp modelId="{A0E411BC-ECCF-4CDF-9D15-0E64AA910B0B}">
      <dsp:nvSpPr>
        <dsp:cNvPr id="0" name=""/>
        <dsp:cNvSpPr/>
      </dsp:nvSpPr>
      <dsp:spPr>
        <a:xfrm>
          <a:off x="1233252" y="1655087"/>
          <a:ext cx="2237149" cy="134228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R</a:t>
          </a:r>
          <a:r>
            <a:rPr lang="en-US" sz="1500" b="0" i="0" kern="1200"/>
            <a:t>esisting sexual advances or intervening to protect others.</a:t>
          </a:r>
          <a:endParaRPr lang="en-US" sz="1500" kern="1200"/>
        </a:p>
      </dsp:txBody>
      <dsp:txXfrm>
        <a:off x="1233252" y="1655087"/>
        <a:ext cx="2237149" cy="1342289"/>
      </dsp:txXfrm>
    </dsp:sp>
    <dsp:sp modelId="{C920437C-932F-442F-B70D-D00DE181E8D8}">
      <dsp:nvSpPr>
        <dsp:cNvPr id="0" name=""/>
        <dsp:cNvSpPr/>
      </dsp:nvSpPr>
      <dsp:spPr>
        <a:xfrm>
          <a:off x="3694116" y="1655087"/>
          <a:ext cx="2237149" cy="134228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R</a:t>
          </a:r>
          <a:r>
            <a:rPr lang="en-US" sz="1500" b="0" i="0" kern="1200"/>
            <a:t>equesting accommodation of a disability or for a religious practice.</a:t>
          </a:r>
          <a:endParaRPr lang="en-US" sz="1500" kern="1200"/>
        </a:p>
      </dsp:txBody>
      <dsp:txXfrm>
        <a:off x="3694116" y="1655087"/>
        <a:ext cx="2237149" cy="1342289"/>
      </dsp:txXfrm>
    </dsp:sp>
    <dsp:sp modelId="{E8B75702-ECC7-46D7-817D-B58B06ABB507}">
      <dsp:nvSpPr>
        <dsp:cNvPr id="0" name=""/>
        <dsp:cNvSpPr/>
      </dsp:nvSpPr>
      <dsp:spPr>
        <a:xfrm>
          <a:off x="6154981" y="1655087"/>
          <a:ext cx="2237149" cy="134228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Engaging in action(s) protected by FMLA.</a:t>
          </a:r>
        </a:p>
      </dsp:txBody>
      <dsp:txXfrm>
        <a:off x="6154981" y="1655087"/>
        <a:ext cx="2237149" cy="13422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5DEF98-C46A-4EEB-BD58-84AAD14554C0}">
      <dsp:nvSpPr>
        <dsp:cNvPr id="0" name=""/>
        <dsp:cNvSpPr/>
      </dsp:nvSpPr>
      <dsp:spPr>
        <a:xfrm>
          <a:off x="0" y="252907"/>
          <a:ext cx="5914209" cy="1722240"/>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 public employee has a protected First Amendment right to comment on “matters of public concern,” no matter what the employer thinks.</a:t>
          </a:r>
        </a:p>
      </dsp:txBody>
      <dsp:txXfrm>
        <a:off x="84073" y="336980"/>
        <a:ext cx="5746063" cy="1554094"/>
      </dsp:txXfrm>
    </dsp:sp>
    <dsp:sp modelId="{FF1E255A-4C9C-4475-A542-AD4AA930325C}">
      <dsp:nvSpPr>
        <dsp:cNvPr id="0" name=""/>
        <dsp:cNvSpPr/>
      </dsp:nvSpPr>
      <dsp:spPr>
        <a:xfrm>
          <a:off x="0" y="2021227"/>
          <a:ext cx="5914209" cy="1722240"/>
        </a:xfrm>
        <a:prstGeom prst="roundRect">
          <a:avLst/>
        </a:prstGeom>
        <a:gradFill rotWithShape="0">
          <a:gsLst>
            <a:gs pos="0">
              <a:schemeClr val="accent2">
                <a:hueOff val="-9882860"/>
                <a:satOff val="451"/>
                <a:lumOff val="0"/>
                <a:alphaOff val="0"/>
                <a:tint val="98000"/>
                <a:lumMod val="114000"/>
              </a:schemeClr>
            </a:gs>
            <a:gs pos="100000">
              <a:schemeClr val="accent2">
                <a:hueOff val="-9882860"/>
                <a:satOff val="451"/>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If the employee’s comments </a:t>
          </a:r>
          <a:r>
            <a:rPr lang="en-US" sz="2400" kern="1200"/>
            <a:t>aren’t a </a:t>
          </a:r>
          <a:r>
            <a:rPr lang="en-US" sz="2400" kern="1200" dirty="0"/>
            <a:t>“matter of public concern,” those comments are not protected.</a:t>
          </a:r>
          <a:r>
            <a:rPr lang="en-US" sz="1800" kern="1200" dirty="0"/>
            <a:t> </a:t>
          </a:r>
        </a:p>
      </dsp:txBody>
      <dsp:txXfrm>
        <a:off x="84073" y="2105300"/>
        <a:ext cx="5746063" cy="1554094"/>
      </dsp:txXfrm>
    </dsp:sp>
    <dsp:sp modelId="{09F18083-D03B-415F-8FF9-EA31151AAA58}">
      <dsp:nvSpPr>
        <dsp:cNvPr id="0" name=""/>
        <dsp:cNvSpPr/>
      </dsp:nvSpPr>
      <dsp:spPr>
        <a:xfrm>
          <a:off x="0" y="3789547"/>
          <a:ext cx="5914209" cy="1722240"/>
        </a:xfrm>
        <a:prstGeom prst="roundRect">
          <a:avLst/>
        </a:prstGeom>
        <a:gradFill rotWithShape="0">
          <a:gsLst>
            <a:gs pos="0">
              <a:schemeClr val="accent2">
                <a:hueOff val="-19765721"/>
                <a:satOff val="901"/>
                <a:lumOff val="0"/>
                <a:alphaOff val="0"/>
                <a:tint val="98000"/>
                <a:lumMod val="114000"/>
              </a:schemeClr>
            </a:gs>
            <a:gs pos="100000">
              <a:schemeClr val="accent2">
                <a:hueOff val="-19765721"/>
                <a:satOff val="901"/>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If the employee’s comments are on a “matter of public concern,” then the employer must demonstrate that the speech would potentially interfere with or disrupt the government’s activities and can persuade the court that the potential disruptiveness outweighs the employee’s First Amendment rights.</a:t>
          </a:r>
        </a:p>
      </dsp:txBody>
      <dsp:txXfrm>
        <a:off x="84073" y="3873620"/>
        <a:ext cx="5746063" cy="15540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5DEF98-C46A-4EEB-BD58-84AAD14554C0}">
      <dsp:nvSpPr>
        <dsp:cNvPr id="0" name=""/>
        <dsp:cNvSpPr/>
      </dsp:nvSpPr>
      <dsp:spPr>
        <a:xfrm>
          <a:off x="0" y="14328"/>
          <a:ext cx="5914209" cy="2574000"/>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Assuming the employee’s interest outweighs that of the employer, the employee must show that her speech was a substantial factor in a detrimental employment decision.</a:t>
          </a:r>
        </a:p>
      </dsp:txBody>
      <dsp:txXfrm>
        <a:off x="125652" y="139980"/>
        <a:ext cx="5662905" cy="2322696"/>
      </dsp:txXfrm>
    </dsp:sp>
    <dsp:sp modelId="{FF1E255A-4C9C-4475-A542-AD4AA930325C}">
      <dsp:nvSpPr>
        <dsp:cNvPr id="0" name=""/>
        <dsp:cNvSpPr/>
      </dsp:nvSpPr>
      <dsp:spPr>
        <a:xfrm>
          <a:off x="0" y="2660328"/>
          <a:ext cx="5914209" cy="2574000"/>
        </a:xfrm>
        <a:prstGeom prst="roundRect">
          <a:avLst/>
        </a:prstGeom>
        <a:gradFill rotWithShape="0">
          <a:gsLst>
            <a:gs pos="0">
              <a:schemeClr val="accent2">
                <a:hueOff val="-19765721"/>
                <a:satOff val="901"/>
                <a:lumOff val="0"/>
                <a:alphaOff val="0"/>
                <a:tint val="98000"/>
                <a:lumMod val="114000"/>
              </a:schemeClr>
            </a:gs>
            <a:gs pos="100000">
              <a:schemeClr val="accent2">
                <a:hueOff val="-19765721"/>
                <a:satOff val="901"/>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If the employee establishes that her speech was such a factor, the employer may demonstrate that it would have taken the same action against the employee even in the absence of the protected speech.</a:t>
          </a:r>
        </a:p>
      </dsp:txBody>
      <dsp:txXfrm>
        <a:off x="125652" y="2785980"/>
        <a:ext cx="5662905" cy="23226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3A2F0-1EB4-4DC2-B17E-E452B75A94C3}">
      <dsp:nvSpPr>
        <dsp:cNvPr id="0" name=""/>
        <dsp:cNvSpPr/>
      </dsp:nvSpPr>
      <dsp:spPr>
        <a:xfrm>
          <a:off x="0" y="114840"/>
          <a:ext cx="6391275" cy="50368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Annual Training</a:t>
          </a:r>
          <a:endParaRPr lang="en-US" sz="2100" kern="1200"/>
        </a:p>
      </dsp:txBody>
      <dsp:txXfrm>
        <a:off x="24588" y="139428"/>
        <a:ext cx="6342099" cy="454509"/>
      </dsp:txXfrm>
    </dsp:sp>
    <dsp:sp modelId="{9800848D-5317-40BE-8B61-1B5D2A206844}">
      <dsp:nvSpPr>
        <dsp:cNvPr id="0" name=""/>
        <dsp:cNvSpPr/>
      </dsp:nvSpPr>
      <dsp:spPr>
        <a:xfrm>
          <a:off x="0" y="679005"/>
          <a:ext cx="6391275" cy="503685"/>
        </a:xfrm>
        <a:prstGeom prst="roundRect">
          <a:avLst/>
        </a:prstGeom>
        <a:solidFill>
          <a:schemeClr val="accent2">
            <a:hueOff val="-2470715"/>
            <a:satOff val="113"/>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Take Complaints Seriously</a:t>
          </a:r>
          <a:endParaRPr lang="en-US" sz="2100" kern="1200"/>
        </a:p>
      </dsp:txBody>
      <dsp:txXfrm>
        <a:off x="24588" y="703593"/>
        <a:ext cx="6342099" cy="454509"/>
      </dsp:txXfrm>
    </dsp:sp>
    <dsp:sp modelId="{4DF4B66E-6C58-44F0-B4F1-2B4145D9FD77}">
      <dsp:nvSpPr>
        <dsp:cNvPr id="0" name=""/>
        <dsp:cNvSpPr/>
      </dsp:nvSpPr>
      <dsp:spPr>
        <a:xfrm>
          <a:off x="0" y="1243170"/>
          <a:ext cx="6391275" cy="503685"/>
        </a:xfrm>
        <a:prstGeom prst="roundRect">
          <a:avLst/>
        </a:prstGeom>
        <a:solidFill>
          <a:schemeClr val="accent2">
            <a:hueOff val="-4941430"/>
            <a:satOff val="225"/>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Document</a:t>
          </a:r>
          <a:endParaRPr lang="en-US" sz="2100" kern="1200"/>
        </a:p>
      </dsp:txBody>
      <dsp:txXfrm>
        <a:off x="24588" y="1267758"/>
        <a:ext cx="6342099" cy="454509"/>
      </dsp:txXfrm>
    </dsp:sp>
    <dsp:sp modelId="{50D7A65D-1214-4058-B6CD-7F404456ADD7}">
      <dsp:nvSpPr>
        <dsp:cNvPr id="0" name=""/>
        <dsp:cNvSpPr/>
      </dsp:nvSpPr>
      <dsp:spPr>
        <a:xfrm>
          <a:off x="0" y="1807335"/>
          <a:ext cx="6391275" cy="503685"/>
        </a:xfrm>
        <a:prstGeom prst="roundRect">
          <a:avLst/>
        </a:prstGeom>
        <a:solidFill>
          <a:schemeClr val="accent2">
            <a:hueOff val="-7412145"/>
            <a:satOff val="338"/>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Report</a:t>
          </a:r>
          <a:endParaRPr lang="en-US" sz="2100" kern="1200"/>
        </a:p>
      </dsp:txBody>
      <dsp:txXfrm>
        <a:off x="24588" y="1831923"/>
        <a:ext cx="6342099" cy="454509"/>
      </dsp:txXfrm>
    </dsp:sp>
    <dsp:sp modelId="{01D315E5-62BB-454A-AFB9-44153B886466}">
      <dsp:nvSpPr>
        <dsp:cNvPr id="0" name=""/>
        <dsp:cNvSpPr/>
      </dsp:nvSpPr>
      <dsp:spPr>
        <a:xfrm>
          <a:off x="0" y="2371501"/>
          <a:ext cx="6391275" cy="503685"/>
        </a:xfrm>
        <a:prstGeom prst="roundRect">
          <a:avLst/>
        </a:prstGeom>
        <a:solidFill>
          <a:schemeClr val="accent2">
            <a:hueOff val="-9882860"/>
            <a:satOff val="4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Investigate</a:t>
          </a:r>
          <a:endParaRPr lang="en-US" sz="2100" kern="1200"/>
        </a:p>
      </dsp:txBody>
      <dsp:txXfrm>
        <a:off x="24588" y="2396089"/>
        <a:ext cx="6342099" cy="454509"/>
      </dsp:txXfrm>
    </dsp:sp>
    <dsp:sp modelId="{72EB3F04-4CBC-4D60-84E5-73AAEBF8F9A7}">
      <dsp:nvSpPr>
        <dsp:cNvPr id="0" name=""/>
        <dsp:cNvSpPr/>
      </dsp:nvSpPr>
      <dsp:spPr>
        <a:xfrm>
          <a:off x="0" y="2935666"/>
          <a:ext cx="6391275" cy="503685"/>
        </a:xfrm>
        <a:prstGeom prst="roundRect">
          <a:avLst/>
        </a:prstGeom>
        <a:solidFill>
          <a:schemeClr val="accent2">
            <a:hueOff val="-12353576"/>
            <a:satOff val="563"/>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Keep Confidential</a:t>
          </a:r>
          <a:endParaRPr lang="en-US" sz="2100" kern="1200"/>
        </a:p>
      </dsp:txBody>
      <dsp:txXfrm>
        <a:off x="24588" y="2960254"/>
        <a:ext cx="6342099" cy="454509"/>
      </dsp:txXfrm>
    </dsp:sp>
    <dsp:sp modelId="{705DFC5F-689D-46BF-B46F-867A7048475C}">
      <dsp:nvSpPr>
        <dsp:cNvPr id="0" name=""/>
        <dsp:cNvSpPr/>
      </dsp:nvSpPr>
      <dsp:spPr>
        <a:xfrm>
          <a:off x="0" y="3499831"/>
          <a:ext cx="6391275" cy="503685"/>
        </a:xfrm>
        <a:prstGeom prst="roundRect">
          <a:avLst/>
        </a:prstGeom>
        <a:solidFill>
          <a:schemeClr val="accent2">
            <a:hueOff val="-14824290"/>
            <a:satOff val="676"/>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Follow Policies and Procedures</a:t>
          </a:r>
          <a:endParaRPr lang="en-US" sz="2100" kern="1200"/>
        </a:p>
      </dsp:txBody>
      <dsp:txXfrm>
        <a:off x="24588" y="3524419"/>
        <a:ext cx="6342099" cy="454509"/>
      </dsp:txXfrm>
    </dsp:sp>
    <dsp:sp modelId="{1D450C3A-EA7E-4B36-9460-449E92FB5FDB}">
      <dsp:nvSpPr>
        <dsp:cNvPr id="0" name=""/>
        <dsp:cNvSpPr/>
      </dsp:nvSpPr>
      <dsp:spPr>
        <a:xfrm>
          <a:off x="0" y="4063996"/>
          <a:ext cx="6391275" cy="503685"/>
        </a:xfrm>
        <a:prstGeom prst="roundRect">
          <a:avLst/>
        </a:prstGeom>
        <a:solidFill>
          <a:schemeClr val="accent2">
            <a:hueOff val="-17295005"/>
            <a:satOff val="788"/>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Progressive Discipline</a:t>
          </a:r>
          <a:endParaRPr lang="en-US" sz="2100" kern="1200"/>
        </a:p>
      </dsp:txBody>
      <dsp:txXfrm>
        <a:off x="24588" y="4088584"/>
        <a:ext cx="6342099" cy="454509"/>
      </dsp:txXfrm>
    </dsp:sp>
    <dsp:sp modelId="{EBE0C194-C2C0-4907-96A5-43253D579827}">
      <dsp:nvSpPr>
        <dsp:cNvPr id="0" name=""/>
        <dsp:cNvSpPr/>
      </dsp:nvSpPr>
      <dsp:spPr>
        <a:xfrm>
          <a:off x="0" y="4628161"/>
          <a:ext cx="6391275" cy="503685"/>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a:t>Consistent Discipline</a:t>
          </a:r>
          <a:endParaRPr lang="en-US" sz="2100" kern="1200"/>
        </a:p>
      </dsp:txBody>
      <dsp:txXfrm>
        <a:off x="24588" y="4652749"/>
        <a:ext cx="6342099" cy="45450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F8E3FA-D1A1-4A1F-B72E-1696085DD514}" type="datetimeFigureOut">
              <a:rPr lang="en-US" smtClean="0"/>
              <a:t>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279DA-62DC-4617-A5CF-B860DDBB89D3}" type="slidenum">
              <a:rPr lang="en-US" smtClean="0"/>
              <a:t>‹#›</a:t>
            </a:fld>
            <a:endParaRPr lang="en-US"/>
          </a:p>
        </p:txBody>
      </p:sp>
    </p:spTree>
    <p:extLst>
      <p:ext uri="{BB962C8B-B14F-4D97-AF65-F5344CB8AC3E}">
        <p14:creationId xmlns:p14="http://schemas.microsoft.com/office/powerpoint/2010/main" val="1245046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“Materially adverse” means it might have dissuaded a reasonable employee from engaging in a protected activity.</a:t>
            </a:r>
          </a:p>
          <a:p>
            <a:endParaRPr lang="en-US" dirty="0"/>
          </a:p>
        </p:txBody>
      </p:sp>
      <p:sp>
        <p:nvSpPr>
          <p:cNvPr id="4" name="Slide Number Placeholder 3"/>
          <p:cNvSpPr>
            <a:spLocks noGrp="1"/>
          </p:cNvSpPr>
          <p:nvPr>
            <p:ph type="sldNum" sz="quarter" idx="5"/>
          </p:nvPr>
        </p:nvSpPr>
        <p:spPr/>
        <p:txBody>
          <a:bodyPr/>
          <a:lstStyle/>
          <a:p>
            <a:fld id="{0C9279DA-62DC-4617-A5CF-B860DDBB89D3}" type="slidenum">
              <a:rPr lang="en-US" smtClean="0"/>
              <a:t>8</a:t>
            </a:fld>
            <a:endParaRPr lang="en-US"/>
          </a:p>
        </p:txBody>
      </p:sp>
    </p:spTree>
    <p:extLst>
      <p:ext uri="{BB962C8B-B14F-4D97-AF65-F5344CB8AC3E}">
        <p14:creationId xmlns:p14="http://schemas.microsoft.com/office/powerpoint/2010/main" val="484555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employer may not take retaliatory action against an employee because the employee, or a person authorized to act on behalf of the employee, communicates in good faith:</a:t>
            </a:r>
          </a:p>
          <a:p>
            <a:pPr lvl="1"/>
            <a:r>
              <a:rPr lang="en-US" dirty="0"/>
              <a:t>The waste or misuse of public funds, property, or manpower;</a:t>
            </a:r>
          </a:p>
          <a:p>
            <a:pPr lvl="1"/>
            <a:r>
              <a:rPr lang="en-US" dirty="0"/>
              <a:t>A violation or suspected violation of a law, rule, or regulation adopted under the law of this state, a political subdivision of this state, or any recognized entity of the United States; or</a:t>
            </a:r>
          </a:p>
          <a:p>
            <a:pPr lvl="1"/>
            <a:r>
              <a:rPr lang="en-US" dirty="0"/>
              <a:t>As it related to a state government employer:</a:t>
            </a:r>
          </a:p>
          <a:p>
            <a:pPr lvl="2"/>
            <a:r>
              <a:rPr lang="en-US" dirty="0"/>
              <a:t>gross mismanagement;</a:t>
            </a:r>
          </a:p>
          <a:p>
            <a:pPr lvl="2"/>
            <a:r>
              <a:rPr lang="en-US" dirty="0"/>
              <a:t>abuse of authority; or</a:t>
            </a:r>
          </a:p>
          <a:p>
            <a:pPr lvl="2"/>
            <a:r>
              <a:rPr lang="en-US" dirty="0"/>
              <a:t>unethical conduct</a:t>
            </a:r>
          </a:p>
        </p:txBody>
      </p:sp>
      <p:sp>
        <p:nvSpPr>
          <p:cNvPr id="4" name="Slide Number Placeholder 3"/>
          <p:cNvSpPr>
            <a:spLocks noGrp="1"/>
          </p:cNvSpPr>
          <p:nvPr>
            <p:ph type="sldNum" sz="quarter" idx="5"/>
          </p:nvPr>
        </p:nvSpPr>
        <p:spPr/>
        <p:txBody>
          <a:bodyPr/>
          <a:lstStyle/>
          <a:p>
            <a:fld id="{0C9279DA-62DC-4617-A5CF-B860DDBB89D3}" type="slidenum">
              <a:rPr lang="en-US" smtClean="0"/>
              <a:t>10</a:t>
            </a:fld>
            <a:endParaRPr lang="en-US"/>
          </a:p>
        </p:txBody>
      </p:sp>
    </p:spTree>
    <p:extLst>
      <p:ext uri="{BB962C8B-B14F-4D97-AF65-F5344CB8AC3E}">
        <p14:creationId xmlns:p14="http://schemas.microsoft.com/office/powerpoint/2010/main" val="1186458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matter of public concern is a matter of political, social, or other concern in the community. When public employees make statements pursuant to their official duties, these statements are not protected by the First Amendment and are subject to employer control.</a:t>
            </a:r>
          </a:p>
          <a:p>
            <a:endParaRPr lang="en-US" dirty="0"/>
          </a:p>
        </p:txBody>
      </p:sp>
      <p:sp>
        <p:nvSpPr>
          <p:cNvPr id="4" name="Slide Number Placeholder 3"/>
          <p:cNvSpPr>
            <a:spLocks noGrp="1"/>
          </p:cNvSpPr>
          <p:nvPr>
            <p:ph type="sldNum" sz="quarter" idx="5"/>
          </p:nvPr>
        </p:nvSpPr>
        <p:spPr/>
        <p:txBody>
          <a:bodyPr/>
          <a:lstStyle/>
          <a:p>
            <a:fld id="{0C9279DA-62DC-4617-A5CF-B860DDBB89D3}" type="slidenum">
              <a:rPr lang="en-US" smtClean="0"/>
              <a:t>11</a:t>
            </a:fld>
            <a:endParaRPr lang="en-US"/>
          </a:p>
        </p:txBody>
      </p:sp>
    </p:spTree>
    <p:extLst>
      <p:ext uri="{BB962C8B-B14F-4D97-AF65-F5344CB8AC3E}">
        <p14:creationId xmlns:p14="http://schemas.microsoft.com/office/powerpoint/2010/main" val="883106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9279DA-62DC-4617-A5CF-B860DDBB89D3}" type="slidenum">
              <a:rPr lang="en-US" smtClean="0"/>
              <a:t>15</a:t>
            </a:fld>
            <a:endParaRPr lang="en-US"/>
          </a:p>
        </p:txBody>
      </p:sp>
    </p:spTree>
    <p:extLst>
      <p:ext uri="{BB962C8B-B14F-4D97-AF65-F5344CB8AC3E}">
        <p14:creationId xmlns:p14="http://schemas.microsoft.com/office/powerpoint/2010/main" val="471305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6E75B3F2-69DE-49B2-9FE8-79C1346AC2DD}" type="datetimeFigureOut">
              <a:rPr lang="en-US" smtClean="0"/>
              <a:t>11/8/2022</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E01E0D80-CBFD-4DF6-9D26-AE4964A08F30}" type="slidenum">
              <a:rPr lang="en-US" smtClean="0"/>
              <a:t>‹#›</a:t>
            </a:fld>
            <a:endParaRPr lang="en-US"/>
          </a:p>
        </p:txBody>
      </p:sp>
    </p:spTree>
    <p:extLst>
      <p:ext uri="{BB962C8B-B14F-4D97-AF65-F5344CB8AC3E}">
        <p14:creationId xmlns:p14="http://schemas.microsoft.com/office/powerpoint/2010/main" val="3261307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75B3F2-69DE-49B2-9FE8-79C1346AC2DD}"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01E0D80-CBFD-4DF6-9D26-AE4964A08F30}" type="slidenum">
              <a:rPr lang="en-US" smtClean="0"/>
              <a:t>‹#›</a:t>
            </a:fld>
            <a:endParaRPr lang="en-US"/>
          </a:p>
        </p:txBody>
      </p:sp>
    </p:spTree>
    <p:extLst>
      <p:ext uri="{BB962C8B-B14F-4D97-AF65-F5344CB8AC3E}">
        <p14:creationId xmlns:p14="http://schemas.microsoft.com/office/powerpoint/2010/main" val="3097056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E75B3F2-69DE-49B2-9FE8-79C1346AC2DD}"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01E0D80-CBFD-4DF6-9D26-AE4964A08F30}" type="slidenum">
              <a:rPr lang="en-US" smtClean="0"/>
              <a:t>‹#›</a:t>
            </a:fld>
            <a:endParaRPr lang="en-US"/>
          </a:p>
        </p:txBody>
      </p:sp>
    </p:spTree>
    <p:extLst>
      <p:ext uri="{BB962C8B-B14F-4D97-AF65-F5344CB8AC3E}">
        <p14:creationId xmlns:p14="http://schemas.microsoft.com/office/powerpoint/2010/main" val="1907170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E75B3F2-69DE-49B2-9FE8-79C1346AC2DD}"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01E0D80-CBFD-4DF6-9D26-AE4964A08F30}" type="slidenum">
              <a:rPr lang="en-US" smtClean="0"/>
              <a:t>‹#›</a:t>
            </a:fld>
            <a:endParaRPr lang="en-US"/>
          </a:p>
        </p:txBody>
      </p:sp>
    </p:spTree>
    <p:extLst>
      <p:ext uri="{BB962C8B-B14F-4D97-AF65-F5344CB8AC3E}">
        <p14:creationId xmlns:p14="http://schemas.microsoft.com/office/powerpoint/2010/main" val="211918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75B3F2-69DE-49B2-9FE8-79C1346AC2DD}"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01E0D80-CBFD-4DF6-9D26-AE4964A08F30}" type="slidenum">
              <a:rPr lang="en-US" smtClean="0"/>
              <a:t>‹#›</a:t>
            </a:fld>
            <a:endParaRPr lang="en-US"/>
          </a:p>
        </p:txBody>
      </p:sp>
    </p:spTree>
    <p:extLst>
      <p:ext uri="{BB962C8B-B14F-4D97-AF65-F5344CB8AC3E}">
        <p14:creationId xmlns:p14="http://schemas.microsoft.com/office/powerpoint/2010/main" val="4090369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E75B3F2-69DE-49B2-9FE8-79C1346AC2DD}" type="datetimeFigureOut">
              <a:rPr lang="en-US" smtClean="0"/>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1E0D80-CBFD-4DF6-9D26-AE4964A08F30}" type="slidenum">
              <a:rPr lang="en-US" smtClean="0"/>
              <a:t>‹#›</a:t>
            </a:fld>
            <a:endParaRPr lang="en-US"/>
          </a:p>
        </p:txBody>
      </p:sp>
    </p:spTree>
    <p:extLst>
      <p:ext uri="{BB962C8B-B14F-4D97-AF65-F5344CB8AC3E}">
        <p14:creationId xmlns:p14="http://schemas.microsoft.com/office/powerpoint/2010/main" val="525074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E75B3F2-69DE-49B2-9FE8-79C1346AC2DD}" type="datetimeFigureOut">
              <a:rPr lang="en-US" smtClean="0"/>
              <a:t>11/8/2022</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E01E0D80-CBFD-4DF6-9D26-AE4964A08F30}" type="slidenum">
              <a:rPr lang="en-US" smtClean="0"/>
              <a:t>‹#›</a:t>
            </a:fld>
            <a:endParaRPr lang="en-US"/>
          </a:p>
        </p:txBody>
      </p:sp>
    </p:spTree>
    <p:extLst>
      <p:ext uri="{BB962C8B-B14F-4D97-AF65-F5344CB8AC3E}">
        <p14:creationId xmlns:p14="http://schemas.microsoft.com/office/powerpoint/2010/main" val="2991969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6E75B3F2-69DE-49B2-9FE8-79C1346AC2DD}"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1E0D80-CBFD-4DF6-9D26-AE4964A08F30}" type="slidenum">
              <a:rPr lang="en-US" smtClean="0"/>
              <a:t>‹#›</a:t>
            </a:fld>
            <a:endParaRPr lang="en-US"/>
          </a:p>
        </p:txBody>
      </p:sp>
    </p:spTree>
    <p:extLst>
      <p:ext uri="{BB962C8B-B14F-4D97-AF65-F5344CB8AC3E}">
        <p14:creationId xmlns:p14="http://schemas.microsoft.com/office/powerpoint/2010/main" val="3511531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6E75B3F2-69DE-49B2-9FE8-79C1346AC2DD}"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01E0D80-CBFD-4DF6-9D26-AE4964A08F30}" type="slidenum">
              <a:rPr lang="en-US" smtClean="0"/>
              <a:t>‹#›</a:t>
            </a:fld>
            <a:endParaRPr lang="en-US"/>
          </a:p>
        </p:txBody>
      </p:sp>
    </p:spTree>
    <p:extLst>
      <p:ext uri="{BB962C8B-B14F-4D97-AF65-F5344CB8AC3E}">
        <p14:creationId xmlns:p14="http://schemas.microsoft.com/office/powerpoint/2010/main" val="2327107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75B3F2-69DE-49B2-9FE8-79C1346AC2DD}"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1E0D80-CBFD-4DF6-9D26-AE4964A08F30}" type="slidenum">
              <a:rPr lang="en-US" smtClean="0"/>
              <a:t>‹#›</a:t>
            </a:fld>
            <a:endParaRPr lang="en-US"/>
          </a:p>
        </p:txBody>
      </p:sp>
    </p:spTree>
    <p:extLst>
      <p:ext uri="{BB962C8B-B14F-4D97-AF65-F5344CB8AC3E}">
        <p14:creationId xmlns:p14="http://schemas.microsoft.com/office/powerpoint/2010/main" val="1605009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75B3F2-69DE-49B2-9FE8-79C1346AC2DD}"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01E0D80-CBFD-4DF6-9D26-AE4964A08F30}" type="slidenum">
              <a:rPr lang="en-US" smtClean="0"/>
              <a:t>‹#›</a:t>
            </a:fld>
            <a:endParaRPr lang="en-US"/>
          </a:p>
        </p:txBody>
      </p:sp>
    </p:spTree>
    <p:extLst>
      <p:ext uri="{BB962C8B-B14F-4D97-AF65-F5344CB8AC3E}">
        <p14:creationId xmlns:p14="http://schemas.microsoft.com/office/powerpoint/2010/main" val="751073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75B3F2-69DE-49B2-9FE8-79C1346AC2DD}"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1E0D80-CBFD-4DF6-9D26-AE4964A08F30}" type="slidenum">
              <a:rPr lang="en-US" smtClean="0"/>
              <a:t>‹#›</a:t>
            </a:fld>
            <a:endParaRPr lang="en-US"/>
          </a:p>
        </p:txBody>
      </p:sp>
    </p:spTree>
    <p:extLst>
      <p:ext uri="{BB962C8B-B14F-4D97-AF65-F5344CB8AC3E}">
        <p14:creationId xmlns:p14="http://schemas.microsoft.com/office/powerpoint/2010/main" val="495811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75B3F2-69DE-49B2-9FE8-79C1346AC2DD}" type="datetimeFigureOut">
              <a:rPr lang="en-US" smtClean="0"/>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1E0D80-CBFD-4DF6-9D26-AE4964A08F30}" type="slidenum">
              <a:rPr lang="en-US" smtClean="0"/>
              <a:t>‹#›</a:t>
            </a:fld>
            <a:endParaRPr lang="en-US"/>
          </a:p>
        </p:txBody>
      </p:sp>
    </p:spTree>
    <p:extLst>
      <p:ext uri="{BB962C8B-B14F-4D97-AF65-F5344CB8AC3E}">
        <p14:creationId xmlns:p14="http://schemas.microsoft.com/office/powerpoint/2010/main" val="3904492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75B3F2-69DE-49B2-9FE8-79C1346AC2DD}" type="datetimeFigureOut">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1E0D80-CBFD-4DF6-9D26-AE4964A08F30}" type="slidenum">
              <a:rPr lang="en-US" smtClean="0"/>
              <a:t>‹#›</a:t>
            </a:fld>
            <a:endParaRPr lang="en-US"/>
          </a:p>
        </p:txBody>
      </p:sp>
    </p:spTree>
    <p:extLst>
      <p:ext uri="{BB962C8B-B14F-4D97-AF65-F5344CB8AC3E}">
        <p14:creationId xmlns:p14="http://schemas.microsoft.com/office/powerpoint/2010/main" val="757163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75B3F2-69DE-49B2-9FE8-79C1346AC2DD}" type="datetimeFigureOut">
              <a:rPr lang="en-US" smtClean="0"/>
              <a:t>11/8/2022</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E01E0D80-CBFD-4DF6-9D26-AE4964A08F30}" type="slidenum">
              <a:rPr lang="en-US" smtClean="0"/>
              <a:t>‹#›</a:t>
            </a:fld>
            <a:endParaRPr lang="en-US"/>
          </a:p>
        </p:txBody>
      </p:sp>
    </p:spTree>
    <p:extLst>
      <p:ext uri="{BB962C8B-B14F-4D97-AF65-F5344CB8AC3E}">
        <p14:creationId xmlns:p14="http://schemas.microsoft.com/office/powerpoint/2010/main" val="2766278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75B3F2-69DE-49B2-9FE8-79C1346AC2DD}"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01E0D80-CBFD-4DF6-9D26-AE4964A08F30}" type="slidenum">
              <a:rPr lang="en-US" smtClean="0"/>
              <a:t>‹#›</a:t>
            </a:fld>
            <a:endParaRPr lang="en-US"/>
          </a:p>
        </p:txBody>
      </p:sp>
    </p:spTree>
    <p:extLst>
      <p:ext uri="{BB962C8B-B14F-4D97-AF65-F5344CB8AC3E}">
        <p14:creationId xmlns:p14="http://schemas.microsoft.com/office/powerpoint/2010/main" val="1133084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75B3F2-69DE-49B2-9FE8-79C1346AC2DD}"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01E0D80-CBFD-4DF6-9D26-AE4964A08F30}" type="slidenum">
              <a:rPr lang="en-US" smtClean="0"/>
              <a:t>‹#›</a:t>
            </a:fld>
            <a:endParaRPr lang="en-US"/>
          </a:p>
        </p:txBody>
      </p:sp>
    </p:spTree>
    <p:extLst>
      <p:ext uri="{BB962C8B-B14F-4D97-AF65-F5344CB8AC3E}">
        <p14:creationId xmlns:p14="http://schemas.microsoft.com/office/powerpoint/2010/main" val="1080675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6E75B3F2-69DE-49B2-9FE8-79C1346AC2DD}" type="datetimeFigureOut">
              <a:rPr lang="en-US" smtClean="0"/>
              <a:t>11/8/2022</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E01E0D80-CBFD-4DF6-9D26-AE4964A08F30}" type="slidenum">
              <a:rPr lang="en-US" smtClean="0"/>
              <a:t>‹#›</a:t>
            </a:fld>
            <a:endParaRPr lang="en-US"/>
          </a:p>
        </p:txBody>
      </p:sp>
    </p:spTree>
    <p:extLst>
      <p:ext uri="{BB962C8B-B14F-4D97-AF65-F5344CB8AC3E}">
        <p14:creationId xmlns:p14="http://schemas.microsoft.com/office/powerpoint/2010/main" val="2878250221"/>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C96C3-6759-8824-659D-7BBED546F649}"/>
              </a:ext>
            </a:extLst>
          </p:cNvPr>
          <p:cNvSpPr>
            <a:spLocks noGrp="1"/>
          </p:cNvSpPr>
          <p:nvPr>
            <p:ph type="ctrTitle"/>
          </p:nvPr>
        </p:nvSpPr>
        <p:spPr>
          <a:xfrm>
            <a:off x="1094095" y="851517"/>
            <a:ext cx="5238466" cy="2991416"/>
          </a:xfrm>
        </p:spPr>
        <p:txBody>
          <a:bodyPr anchor="b">
            <a:normAutofit fontScale="90000"/>
          </a:bodyPr>
          <a:lstStyle/>
          <a:p>
            <a:pPr algn="l"/>
            <a:r>
              <a:rPr lang="en-US" sz="5100" dirty="0"/>
              <a:t>LEGAL ISSUES IN EMPLOYMENT LAW AND HIGHER EDUCATION</a:t>
            </a:r>
          </a:p>
        </p:txBody>
      </p:sp>
      <p:sp>
        <p:nvSpPr>
          <p:cNvPr id="3" name="Subtitle 2">
            <a:extLst>
              <a:ext uri="{FF2B5EF4-FFF2-40B4-BE49-F238E27FC236}">
                <a16:creationId xmlns:a16="http://schemas.microsoft.com/office/drawing/2014/main" id="{0B45E2A4-545E-7DD3-4B4A-8483210E0358}"/>
              </a:ext>
            </a:extLst>
          </p:cNvPr>
          <p:cNvSpPr>
            <a:spLocks noGrp="1"/>
          </p:cNvSpPr>
          <p:nvPr>
            <p:ph type="subTitle" idx="1"/>
          </p:nvPr>
        </p:nvSpPr>
        <p:spPr>
          <a:xfrm>
            <a:off x="1094096" y="3842932"/>
            <a:ext cx="4167115" cy="2163551"/>
          </a:xfrm>
        </p:spPr>
        <p:txBody>
          <a:bodyPr anchor="t">
            <a:normAutofit/>
          </a:bodyPr>
          <a:lstStyle/>
          <a:p>
            <a:pPr algn="l"/>
            <a:r>
              <a:rPr lang="en-US"/>
              <a:t>Recent issues and trends in employment law for institutions of higher education.</a:t>
            </a:r>
          </a:p>
        </p:txBody>
      </p:sp>
      <p:pic>
        <p:nvPicPr>
          <p:cNvPr id="7" name="Graphic 6" descr="Scales of Justice">
            <a:extLst>
              <a:ext uri="{FF2B5EF4-FFF2-40B4-BE49-F238E27FC236}">
                <a16:creationId xmlns:a16="http://schemas.microsoft.com/office/drawing/2014/main" id="{7DEFC9B7-E88C-45B3-85CF-2441AF0B7CD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503" y="2129307"/>
            <a:ext cx="3217333" cy="3217333"/>
          </a:xfrm>
          <a:prstGeom prst="rect">
            <a:avLst/>
          </a:prstGeom>
        </p:spPr>
      </p:pic>
    </p:spTree>
    <p:extLst>
      <p:ext uri="{BB962C8B-B14F-4D97-AF65-F5344CB8AC3E}">
        <p14:creationId xmlns:p14="http://schemas.microsoft.com/office/powerpoint/2010/main" val="161720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A9312-7851-F7FF-D90B-2A66284BA76F}"/>
              </a:ext>
            </a:extLst>
          </p:cNvPr>
          <p:cNvSpPr>
            <a:spLocks noGrp="1"/>
          </p:cNvSpPr>
          <p:nvPr>
            <p:ph type="title"/>
          </p:nvPr>
        </p:nvSpPr>
        <p:spPr>
          <a:xfrm>
            <a:off x="804421" y="796374"/>
            <a:ext cx="10583158" cy="880027"/>
          </a:xfrm>
        </p:spPr>
        <p:txBody>
          <a:bodyPr>
            <a:normAutofit fontScale="90000"/>
          </a:bodyPr>
          <a:lstStyle/>
          <a:p>
            <a:pPr>
              <a:lnSpc>
                <a:spcPct val="90000"/>
              </a:lnSpc>
            </a:pPr>
            <a:r>
              <a:rPr lang="en-US" sz="3700">
                <a:solidFill>
                  <a:srgbClr val="FFFFFF"/>
                </a:solidFill>
              </a:rPr>
              <a:t>Utah Protection of Public Employees Act (UPPEA)</a:t>
            </a:r>
          </a:p>
        </p:txBody>
      </p:sp>
      <p:sp>
        <p:nvSpPr>
          <p:cNvPr id="40" name="Content Placeholder 2">
            <a:extLst>
              <a:ext uri="{FF2B5EF4-FFF2-40B4-BE49-F238E27FC236}">
                <a16:creationId xmlns:a16="http://schemas.microsoft.com/office/drawing/2014/main" id="{5C5C23C3-5826-F407-F2A1-A0E473681385}"/>
              </a:ext>
            </a:extLst>
          </p:cNvPr>
          <p:cNvSpPr>
            <a:spLocks noGrp="1"/>
          </p:cNvSpPr>
          <p:nvPr>
            <p:ph idx="1"/>
          </p:nvPr>
        </p:nvSpPr>
        <p:spPr>
          <a:xfrm>
            <a:off x="1295401" y="2612256"/>
            <a:ext cx="9601196" cy="4017144"/>
          </a:xfrm>
        </p:spPr>
        <p:txBody>
          <a:bodyPr>
            <a:normAutofit lnSpcReduction="10000"/>
          </a:bodyPr>
          <a:lstStyle/>
          <a:p>
            <a:pPr>
              <a:lnSpc>
                <a:spcPct val="90000"/>
              </a:lnSpc>
              <a:buFont typeface="Courier New" panose="02070309020205020404" pitchFamily="49" charset="0"/>
              <a:buChar char="o"/>
            </a:pPr>
            <a:r>
              <a:rPr lang="en-US" sz="2000" dirty="0"/>
              <a:t>“Retaliation”</a:t>
            </a:r>
          </a:p>
          <a:p>
            <a:pPr lvl="1">
              <a:lnSpc>
                <a:spcPct val="90000"/>
              </a:lnSpc>
              <a:buFont typeface="Courier New" panose="02070309020205020404" pitchFamily="49" charset="0"/>
              <a:buChar char="o"/>
            </a:pPr>
            <a:r>
              <a:rPr lang="en-US" dirty="0"/>
              <a:t>Dismissal/Termination</a:t>
            </a:r>
          </a:p>
          <a:p>
            <a:pPr lvl="1">
              <a:lnSpc>
                <a:spcPct val="90000"/>
              </a:lnSpc>
              <a:buFont typeface="Courier New" panose="02070309020205020404" pitchFamily="49" charset="0"/>
              <a:buChar char="o"/>
            </a:pPr>
            <a:r>
              <a:rPr lang="en-US" dirty="0"/>
              <a:t>Reduction in employee’s compensation</a:t>
            </a:r>
          </a:p>
          <a:p>
            <a:pPr lvl="1">
              <a:lnSpc>
                <a:spcPct val="90000"/>
              </a:lnSpc>
              <a:buFont typeface="Courier New" panose="02070309020205020404" pitchFamily="49" charset="0"/>
              <a:buChar char="o"/>
            </a:pPr>
            <a:r>
              <a:rPr lang="en-US" dirty="0"/>
              <a:t>Failure to increase employee’s compensation as promised</a:t>
            </a:r>
          </a:p>
          <a:p>
            <a:pPr lvl="1">
              <a:lnSpc>
                <a:spcPct val="90000"/>
              </a:lnSpc>
              <a:buFont typeface="Courier New" panose="02070309020205020404" pitchFamily="49" charset="0"/>
              <a:buChar char="o"/>
            </a:pPr>
            <a:r>
              <a:rPr lang="en-US" dirty="0"/>
              <a:t>Failure to promote if employee would have otherwise been promoted</a:t>
            </a:r>
          </a:p>
          <a:p>
            <a:pPr lvl="1">
              <a:lnSpc>
                <a:spcPct val="90000"/>
              </a:lnSpc>
              <a:buFont typeface="Courier New" panose="02070309020205020404" pitchFamily="49" charset="0"/>
              <a:buChar char="o"/>
            </a:pPr>
            <a:r>
              <a:rPr lang="en-US" dirty="0"/>
              <a:t>Threaten to do any of the above</a:t>
            </a:r>
          </a:p>
          <a:p>
            <a:pPr>
              <a:lnSpc>
                <a:spcPct val="90000"/>
              </a:lnSpc>
              <a:buFont typeface="Courier New" panose="02070309020205020404" pitchFamily="49" charset="0"/>
              <a:buChar char="o"/>
            </a:pPr>
            <a:r>
              <a:rPr lang="en-US" sz="2000" dirty="0"/>
              <a:t>“Good Faith”</a:t>
            </a:r>
          </a:p>
          <a:p>
            <a:pPr lvl="1">
              <a:lnSpc>
                <a:spcPct val="90000"/>
              </a:lnSpc>
              <a:buFont typeface="Courier New" panose="02070309020205020404" pitchFamily="49" charset="0"/>
              <a:buChar char="o"/>
            </a:pPr>
            <a:r>
              <a:rPr lang="en-US" dirty="0"/>
              <a:t>Subjective good faith; and</a:t>
            </a:r>
          </a:p>
          <a:p>
            <a:pPr lvl="1">
              <a:lnSpc>
                <a:spcPct val="90000"/>
              </a:lnSpc>
              <a:buFont typeface="Courier New" panose="02070309020205020404" pitchFamily="49" charset="0"/>
              <a:buChar char="o"/>
            </a:pPr>
            <a:r>
              <a:rPr lang="en-US" dirty="0"/>
              <a:t>The objective good faith of a reasonable person</a:t>
            </a:r>
          </a:p>
          <a:p>
            <a:pPr marL="128016" lvl="1" indent="0">
              <a:lnSpc>
                <a:spcPct val="90000"/>
              </a:lnSpc>
              <a:buNone/>
            </a:pPr>
            <a:endParaRPr lang="en-US" sz="1000" dirty="0"/>
          </a:p>
          <a:p>
            <a:pPr marL="128016" lvl="1" indent="0">
              <a:lnSpc>
                <a:spcPct val="90000"/>
              </a:lnSpc>
              <a:buNone/>
            </a:pPr>
            <a:r>
              <a:rPr lang="en-US" sz="1700" dirty="0"/>
              <a:t>Presumption of good faith may be rebutted by showing that employee knew or reasonably ought to have known the report is malicious, false, or frivolous.</a:t>
            </a:r>
          </a:p>
          <a:p>
            <a:pPr marL="128016" lvl="1" indent="0">
              <a:lnSpc>
                <a:spcPct val="90000"/>
              </a:lnSpc>
              <a:buNone/>
            </a:pPr>
            <a:endParaRPr lang="en-US" sz="1000" dirty="0"/>
          </a:p>
        </p:txBody>
      </p:sp>
    </p:spTree>
    <p:extLst>
      <p:ext uri="{BB962C8B-B14F-4D97-AF65-F5344CB8AC3E}">
        <p14:creationId xmlns:p14="http://schemas.microsoft.com/office/powerpoint/2010/main" val="280928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E9F65-CD30-D91F-FB5A-561825351C0B}"/>
              </a:ext>
            </a:extLst>
          </p:cNvPr>
          <p:cNvSpPr>
            <a:spLocks noGrp="1"/>
          </p:cNvSpPr>
          <p:nvPr>
            <p:ph type="title"/>
          </p:nvPr>
        </p:nvSpPr>
        <p:spPr>
          <a:xfrm>
            <a:off x="1055599" y="1055077"/>
            <a:ext cx="2532909" cy="4794578"/>
          </a:xfrm>
        </p:spPr>
        <p:txBody>
          <a:bodyPr>
            <a:normAutofit/>
          </a:bodyPr>
          <a:lstStyle/>
          <a:p>
            <a:r>
              <a:rPr lang="en-US">
                <a:solidFill>
                  <a:srgbClr val="262626"/>
                </a:solidFill>
              </a:rPr>
              <a:t>Freedom of Speech</a:t>
            </a:r>
          </a:p>
        </p:txBody>
      </p:sp>
      <p:graphicFrame>
        <p:nvGraphicFramePr>
          <p:cNvPr id="19" name="Content Placeholder 2">
            <a:extLst>
              <a:ext uri="{FF2B5EF4-FFF2-40B4-BE49-F238E27FC236}">
                <a16:creationId xmlns:a16="http://schemas.microsoft.com/office/drawing/2014/main" id="{79DA2152-65FD-D713-9496-65A97736D5B7}"/>
              </a:ext>
            </a:extLst>
          </p:cNvPr>
          <p:cNvGraphicFramePr>
            <a:graphicFrameLocks noGrp="1"/>
          </p:cNvGraphicFramePr>
          <p:nvPr>
            <p:ph idx="1"/>
            <p:extLst>
              <p:ext uri="{D42A27DB-BD31-4B8C-83A1-F6EECF244321}">
                <p14:modId xmlns:p14="http://schemas.microsoft.com/office/powerpoint/2010/main" val="3028188351"/>
              </p:ext>
            </p:extLst>
          </p:nvPr>
        </p:nvGraphicFramePr>
        <p:xfrm>
          <a:off x="5470072" y="974034"/>
          <a:ext cx="5914209" cy="57646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790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E9F65-CD30-D91F-FB5A-561825351C0B}"/>
              </a:ext>
            </a:extLst>
          </p:cNvPr>
          <p:cNvSpPr>
            <a:spLocks noGrp="1"/>
          </p:cNvSpPr>
          <p:nvPr>
            <p:ph type="title"/>
          </p:nvPr>
        </p:nvSpPr>
        <p:spPr>
          <a:xfrm>
            <a:off x="1055599" y="1055077"/>
            <a:ext cx="2532909" cy="4794578"/>
          </a:xfrm>
        </p:spPr>
        <p:txBody>
          <a:bodyPr>
            <a:normAutofit/>
          </a:bodyPr>
          <a:lstStyle/>
          <a:p>
            <a:r>
              <a:rPr lang="en-US">
                <a:solidFill>
                  <a:srgbClr val="262626"/>
                </a:solidFill>
              </a:rPr>
              <a:t>Freedom of Speech</a:t>
            </a:r>
          </a:p>
        </p:txBody>
      </p:sp>
      <p:graphicFrame>
        <p:nvGraphicFramePr>
          <p:cNvPr id="19" name="Content Placeholder 2">
            <a:extLst>
              <a:ext uri="{FF2B5EF4-FFF2-40B4-BE49-F238E27FC236}">
                <a16:creationId xmlns:a16="http://schemas.microsoft.com/office/drawing/2014/main" id="{79DA2152-65FD-D713-9496-65A97736D5B7}"/>
              </a:ext>
            </a:extLst>
          </p:cNvPr>
          <p:cNvGraphicFramePr>
            <a:graphicFrameLocks noGrp="1"/>
          </p:cNvGraphicFramePr>
          <p:nvPr>
            <p:ph idx="1"/>
            <p:extLst>
              <p:ext uri="{D42A27DB-BD31-4B8C-83A1-F6EECF244321}">
                <p14:modId xmlns:p14="http://schemas.microsoft.com/office/powerpoint/2010/main" val="1669266060"/>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042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1109B5D-BC35-4376-98A2-F53B03E4E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id="{94D90C11-98A3-40E3-B04C-A3025D645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FFF1355E-F29B-5C30-7273-B7662EB014AA}"/>
              </a:ext>
            </a:extLst>
          </p:cNvPr>
          <p:cNvSpPr>
            <a:spLocks noGrp="1"/>
          </p:cNvSpPr>
          <p:nvPr>
            <p:ph type="title"/>
          </p:nvPr>
        </p:nvSpPr>
        <p:spPr>
          <a:xfrm>
            <a:off x="967791" y="1449324"/>
            <a:ext cx="2621734" cy="4391640"/>
          </a:xfrm>
        </p:spPr>
        <p:txBody>
          <a:bodyPr anchor="t">
            <a:normAutofit/>
          </a:bodyPr>
          <a:lstStyle/>
          <a:p>
            <a:r>
              <a:rPr lang="en-US" sz="2800">
                <a:solidFill>
                  <a:schemeClr val="tx1"/>
                </a:solidFill>
              </a:rPr>
              <a:t>Avoiding Breach of Contract Claims</a:t>
            </a:r>
          </a:p>
        </p:txBody>
      </p:sp>
      <p:sp>
        <p:nvSpPr>
          <p:cNvPr id="12" name="Rectangle 11">
            <a:extLst>
              <a:ext uri="{FF2B5EF4-FFF2-40B4-BE49-F238E27FC236}">
                <a16:creationId xmlns:a16="http://schemas.microsoft.com/office/drawing/2014/main" id="{A3B28FB1-97C9-4A9E-A45B-356508C2C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0C7F6BD-1FBE-C3E1-E6B3-47572FA452C4}"/>
              </a:ext>
            </a:extLst>
          </p:cNvPr>
          <p:cNvSpPr>
            <a:spLocks noGrp="1"/>
          </p:cNvSpPr>
          <p:nvPr>
            <p:ph idx="1"/>
          </p:nvPr>
        </p:nvSpPr>
        <p:spPr>
          <a:xfrm>
            <a:off x="3750393" y="1449324"/>
            <a:ext cx="6230220" cy="4391640"/>
          </a:xfrm>
        </p:spPr>
        <p:txBody>
          <a:bodyPr>
            <a:normAutofit/>
          </a:bodyPr>
          <a:lstStyle/>
          <a:p>
            <a:r>
              <a:rPr lang="en-US" sz="2000" dirty="0">
                <a:solidFill>
                  <a:schemeClr val="tx1"/>
                </a:solidFill>
              </a:rPr>
              <a:t>Plaintiffs’ latest strategy is to claim that every constitutional, statutory, and internal violation also constitutes a breach of contract.</a:t>
            </a:r>
          </a:p>
          <a:p>
            <a:r>
              <a:rPr lang="en-US" sz="2000" dirty="0">
                <a:solidFill>
                  <a:schemeClr val="tx1"/>
                </a:solidFill>
              </a:rPr>
              <a:t>Policies that merely implement federal or state statutory requirements should expressly state that they do not create any contractual rights—they are solely to comply with the applicable state or federal law.</a:t>
            </a:r>
          </a:p>
          <a:p>
            <a:r>
              <a:rPr lang="en-US" sz="2000" dirty="0">
                <a:solidFill>
                  <a:schemeClr val="tx1"/>
                </a:solidFill>
              </a:rPr>
              <a:t>Such policies should also state that they are subject to change.</a:t>
            </a:r>
          </a:p>
        </p:txBody>
      </p:sp>
    </p:spTree>
    <p:extLst>
      <p:ext uri="{BB962C8B-B14F-4D97-AF65-F5344CB8AC3E}">
        <p14:creationId xmlns:p14="http://schemas.microsoft.com/office/powerpoint/2010/main" val="291395964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A74378D2-8A34-5299-6DA3-4D057E4354F7}"/>
              </a:ext>
            </a:extLst>
          </p:cNvPr>
          <p:cNvSpPr>
            <a:spLocks noGrp="1"/>
          </p:cNvSpPr>
          <p:nvPr>
            <p:ph type="title"/>
          </p:nvPr>
        </p:nvSpPr>
        <p:spPr>
          <a:xfrm>
            <a:off x="1154955" y="973667"/>
            <a:ext cx="2942210" cy="4833745"/>
          </a:xfrm>
        </p:spPr>
        <p:txBody>
          <a:bodyPr>
            <a:normAutofit/>
          </a:bodyPr>
          <a:lstStyle/>
          <a:p>
            <a:r>
              <a:rPr lang="en-US">
                <a:solidFill>
                  <a:srgbClr val="EBEBEB"/>
                </a:solidFill>
              </a:rPr>
              <a:t>HOW TO AVOID LITIGATION</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9E5C1B3F-38FF-1B14-4DBB-1C27D7EB1F3E}"/>
              </a:ext>
            </a:extLst>
          </p:cNvPr>
          <p:cNvGraphicFramePr>
            <a:graphicFrameLocks noGrp="1"/>
          </p:cNvGraphicFramePr>
          <p:nvPr>
            <p:ph idx="1"/>
            <p:extLst>
              <p:ext uri="{D42A27DB-BD31-4B8C-83A1-F6EECF244321}">
                <p14:modId xmlns:p14="http://schemas.microsoft.com/office/powerpoint/2010/main" val="2483458277"/>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806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8">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4" name="Rectangle 12">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Rectangle 14">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26" name="Rectangle 16">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D9535A44-447A-3686-409E-7EF26CECE8CD}"/>
              </a:ext>
            </a:extLst>
          </p:cNvPr>
          <p:cNvSpPr>
            <a:spLocks noGrp="1"/>
          </p:cNvSpPr>
          <p:nvPr>
            <p:ph type="title"/>
          </p:nvPr>
        </p:nvSpPr>
        <p:spPr>
          <a:xfrm>
            <a:off x="1199405" y="2099733"/>
            <a:ext cx="8825658" cy="2677648"/>
          </a:xfrm>
        </p:spPr>
        <p:txBody>
          <a:bodyPr vert="horz" lIns="91440" tIns="45720" rIns="91440" bIns="45720" rtlCol="0" anchor="b">
            <a:normAutofit/>
          </a:bodyPr>
          <a:lstStyle/>
          <a:p>
            <a:pPr>
              <a:lnSpc>
                <a:spcPct val="90000"/>
              </a:lnSpc>
            </a:pPr>
            <a:r>
              <a:rPr lang="en-US" sz="3000" b="1" dirty="0">
                <a:solidFill>
                  <a:schemeClr val="tx2">
                    <a:lumMod val="75000"/>
                  </a:schemeClr>
                </a:solidFill>
              </a:rPr>
              <a:t>Michael A. Dodge</a:t>
            </a:r>
            <a:br>
              <a:rPr lang="en-US" sz="3000" dirty="0">
                <a:solidFill>
                  <a:schemeClr val="tx2">
                    <a:lumMod val="75000"/>
                  </a:schemeClr>
                </a:solidFill>
              </a:rPr>
            </a:br>
            <a:r>
              <a:rPr lang="en-US" sz="3000" dirty="0">
                <a:solidFill>
                  <a:schemeClr val="tx2">
                    <a:lumMod val="75000"/>
                  </a:schemeClr>
                </a:solidFill>
              </a:rPr>
              <a:t>Assistant Utah Attorney General</a:t>
            </a:r>
            <a:br>
              <a:rPr lang="en-US" sz="3000" dirty="0">
                <a:solidFill>
                  <a:schemeClr val="tx2">
                    <a:lumMod val="75000"/>
                  </a:schemeClr>
                </a:solidFill>
              </a:rPr>
            </a:br>
            <a:r>
              <a:rPr lang="en-US" sz="3000" dirty="0">
                <a:solidFill>
                  <a:schemeClr val="tx2">
                    <a:lumMod val="75000"/>
                  </a:schemeClr>
                </a:solidFill>
              </a:rPr>
              <a:t>160 E. 300 S., 6</a:t>
            </a:r>
            <a:r>
              <a:rPr lang="en-US" sz="3000" baseline="30000" dirty="0">
                <a:solidFill>
                  <a:schemeClr val="tx2">
                    <a:lumMod val="75000"/>
                  </a:schemeClr>
                </a:solidFill>
              </a:rPr>
              <a:t>th</a:t>
            </a:r>
            <a:r>
              <a:rPr lang="en-US" sz="3000" dirty="0">
                <a:solidFill>
                  <a:schemeClr val="tx2">
                    <a:lumMod val="75000"/>
                  </a:schemeClr>
                </a:solidFill>
              </a:rPr>
              <a:t> Floor</a:t>
            </a:r>
            <a:br>
              <a:rPr lang="en-US" sz="3000" dirty="0">
                <a:solidFill>
                  <a:schemeClr val="tx2">
                    <a:lumMod val="75000"/>
                  </a:schemeClr>
                </a:solidFill>
              </a:rPr>
            </a:br>
            <a:r>
              <a:rPr lang="en-US" sz="3000" dirty="0">
                <a:solidFill>
                  <a:schemeClr val="tx2">
                    <a:lumMod val="75000"/>
                  </a:schemeClr>
                </a:solidFill>
              </a:rPr>
              <a:t>Salt Lake City, UT 84114</a:t>
            </a:r>
            <a:br>
              <a:rPr lang="en-US" sz="3000" dirty="0">
                <a:solidFill>
                  <a:schemeClr val="tx2">
                    <a:lumMod val="75000"/>
                  </a:schemeClr>
                </a:solidFill>
              </a:rPr>
            </a:br>
            <a:r>
              <a:rPr lang="en-US" sz="3000" dirty="0">
                <a:solidFill>
                  <a:schemeClr val="tx2">
                    <a:lumMod val="75000"/>
                  </a:schemeClr>
                </a:solidFill>
              </a:rPr>
              <a:t>mdodge@agutah.gov</a:t>
            </a:r>
            <a:br>
              <a:rPr lang="en-US" sz="3000" dirty="0">
                <a:solidFill>
                  <a:schemeClr val="tx2">
                    <a:lumMod val="75000"/>
                  </a:schemeClr>
                </a:solidFill>
              </a:rPr>
            </a:br>
            <a:r>
              <a:rPr lang="en-US" sz="3000" dirty="0">
                <a:solidFill>
                  <a:schemeClr val="tx2">
                    <a:lumMod val="75000"/>
                  </a:schemeClr>
                </a:solidFill>
              </a:rPr>
              <a:t>(385)499-0580</a:t>
            </a:r>
          </a:p>
        </p:txBody>
      </p:sp>
      <p:sp>
        <p:nvSpPr>
          <p:cNvPr id="27" name="Rectangle 18">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9370522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16FAB-0D56-3D61-ADDE-DBBABA55FD8B}"/>
              </a:ext>
            </a:extLst>
          </p:cNvPr>
          <p:cNvSpPr>
            <a:spLocks noGrp="1"/>
          </p:cNvSpPr>
          <p:nvPr>
            <p:ph type="title"/>
          </p:nvPr>
        </p:nvSpPr>
        <p:spPr/>
        <p:txBody>
          <a:bodyPr>
            <a:normAutofit/>
          </a:bodyPr>
          <a:lstStyle/>
          <a:p>
            <a:r>
              <a:rPr lang="en-US">
                <a:solidFill>
                  <a:srgbClr val="EBEBEB"/>
                </a:solidFill>
              </a:rPr>
              <a:t>AGENDA</a:t>
            </a:r>
          </a:p>
        </p:txBody>
      </p:sp>
      <p:graphicFrame>
        <p:nvGraphicFramePr>
          <p:cNvPr id="5" name="Content Placeholder 2">
            <a:extLst>
              <a:ext uri="{FF2B5EF4-FFF2-40B4-BE49-F238E27FC236}">
                <a16:creationId xmlns:a16="http://schemas.microsoft.com/office/drawing/2014/main" id="{55AC061A-9B55-CD7D-D132-C9EF6439FF8B}"/>
              </a:ext>
            </a:extLst>
          </p:cNvPr>
          <p:cNvGraphicFramePr>
            <a:graphicFrameLocks noGrp="1"/>
          </p:cNvGraphicFramePr>
          <p:nvPr>
            <p:ph idx="1"/>
            <p:extLst>
              <p:ext uri="{D42A27DB-BD31-4B8C-83A1-F6EECF244321}">
                <p14:modId xmlns:p14="http://schemas.microsoft.com/office/powerpoint/2010/main" val="2180305830"/>
              </p:ext>
            </p:extLst>
          </p:nvPr>
        </p:nvGraphicFramePr>
        <p:xfrm>
          <a:off x="1286934" y="2925232"/>
          <a:ext cx="9625383" cy="3086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0529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DC648-E674-E282-964A-1202B986430A}"/>
              </a:ext>
            </a:extLst>
          </p:cNvPr>
          <p:cNvSpPr>
            <a:spLocks noGrp="1"/>
          </p:cNvSpPr>
          <p:nvPr>
            <p:ph type="title"/>
          </p:nvPr>
        </p:nvSpPr>
        <p:spPr/>
        <p:txBody>
          <a:bodyPr>
            <a:normAutofit/>
          </a:bodyPr>
          <a:lstStyle/>
          <a:p>
            <a:r>
              <a:rPr lang="en-US">
                <a:solidFill>
                  <a:srgbClr val="EBEBEB"/>
                </a:solidFill>
              </a:rPr>
              <a:t>Who are we?</a:t>
            </a:r>
          </a:p>
        </p:txBody>
      </p:sp>
      <p:graphicFrame>
        <p:nvGraphicFramePr>
          <p:cNvPr id="5" name="Content Placeholder 2">
            <a:extLst>
              <a:ext uri="{FF2B5EF4-FFF2-40B4-BE49-F238E27FC236}">
                <a16:creationId xmlns:a16="http://schemas.microsoft.com/office/drawing/2014/main" id="{07B24B60-837C-961D-FB48-0775CEB8324C}"/>
              </a:ext>
            </a:extLst>
          </p:cNvPr>
          <p:cNvGraphicFramePr>
            <a:graphicFrameLocks noGrp="1"/>
          </p:cNvGraphicFramePr>
          <p:nvPr>
            <p:ph idx="1"/>
            <p:extLst>
              <p:ext uri="{D42A27DB-BD31-4B8C-83A1-F6EECF244321}">
                <p14:modId xmlns:p14="http://schemas.microsoft.com/office/powerpoint/2010/main" val="3689081661"/>
              </p:ext>
            </p:extLst>
          </p:nvPr>
        </p:nvGraphicFramePr>
        <p:xfrm>
          <a:off x="1286934" y="2925232"/>
          <a:ext cx="9625383" cy="3086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4157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91DE4-4170-FB18-AF49-CF8F96B2F90F}"/>
              </a:ext>
            </a:extLst>
          </p:cNvPr>
          <p:cNvSpPr>
            <a:spLocks noGrp="1"/>
          </p:cNvSpPr>
          <p:nvPr>
            <p:ph type="title"/>
          </p:nvPr>
        </p:nvSpPr>
        <p:spPr/>
        <p:txBody>
          <a:bodyPr>
            <a:normAutofit/>
          </a:bodyPr>
          <a:lstStyle/>
          <a:p>
            <a:r>
              <a:rPr lang="en-US">
                <a:solidFill>
                  <a:srgbClr val="EBEBEB"/>
                </a:solidFill>
              </a:rPr>
              <a:t>PROTECTED CLASSES</a:t>
            </a:r>
          </a:p>
        </p:txBody>
      </p:sp>
      <p:graphicFrame>
        <p:nvGraphicFramePr>
          <p:cNvPr id="5" name="Content Placeholder 2">
            <a:extLst>
              <a:ext uri="{FF2B5EF4-FFF2-40B4-BE49-F238E27FC236}">
                <a16:creationId xmlns:a16="http://schemas.microsoft.com/office/drawing/2014/main" id="{272123C4-F3E4-6F76-AE82-0C4620277B97}"/>
              </a:ext>
            </a:extLst>
          </p:cNvPr>
          <p:cNvGraphicFramePr>
            <a:graphicFrameLocks noGrp="1"/>
          </p:cNvGraphicFramePr>
          <p:nvPr>
            <p:ph idx="1"/>
            <p:extLst>
              <p:ext uri="{D42A27DB-BD31-4B8C-83A1-F6EECF244321}">
                <p14:modId xmlns:p14="http://schemas.microsoft.com/office/powerpoint/2010/main" val="96748872"/>
              </p:ext>
            </p:extLst>
          </p:nvPr>
        </p:nvGraphicFramePr>
        <p:xfrm>
          <a:off x="1286934" y="2925232"/>
          <a:ext cx="9625383" cy="3086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4158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6"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8" name="Freeform: Shape 27">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30"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E6B43E1A-A409-B63F-558B-BF752FB3CBEA}"/>
              </a:ext>
            </a:extLst>
          </p:cNvPr>
          <p:cNvSpPr>
            <a:spLocks noGrp="1"/>
          </p:cNvSpPr>
          <p:nvPr>
            <p:ph type="title"/>
          </p:nvPr>
        </p:nvSpPr>
        <p:spPr>
          <a:xfrm>
            <a:off x="994087" y="1130603"/>
            <a:ext cx="3342442" cy="4596794"/>
          </a:xfrm>
        </p:spPr>
        <p:txBody>
          <a:bodyPr anchor="ctr">
            <a:normAutofit/>
          </a:bodyPr>
          <a:lstStyle/>
          <a:p>
            <a:pPr>
              <a:lnSpc>
                <a:spcPct val="90000"/>
              </a:lnSpc>
            </a:pPr>
            <a:r>
              <a:rPr lang="en-US" sz="3200" dirty="0">
                <a:solidFill>
                  <a:srgbClr val="EBEBEB"/>
                </a:solidFill>
              </a:rPr>
              <a:t>PROHIBITED ACTS</a:t>
            </a:r>
            <a:br>
              <a:rPr lang="en-US" sz="3200" dirty="0">
                <a:solidFill>
                  <a:srgbClr val="EBEBEB"/>
                </a:solidFill>
              </a:rPr>
            </a:br>
            <a:r>
              <a:rPr lang="en-US" sz="3200">
                <a:solidFill>
                  <a:srgbClr val="EBEBEB"/>
                </a:solidFill>
              </a:rPr>
              <a:t>Things an employer cannot due based on a person’s protected class.</a:t>
            </a:r>
            <a:br>
              <a:rPr lang="en-US" sz="3200">
                <a:solidFill>
                  <a:srgbClr val="EBEBEB"/>
                </a:solidFill>
              </a:rPr>
            </a:br>
            <a:endParaRPr lang="en-US" sz="3200">
              <a:solidFill>
                <a:srgbClr val="EBEBEB"/>
              </a:solidFill>
            </a:endParaRPr>
          </a:p>
        </p:txBody>
      </p:sp>
      <p:sp>
        <p:nvSpPr>
          <p:cNvPr id="17" name="Content Placeholder 2">
            <a:extLst>
              <a:ext uri="{FF2B5EF4-FFF2-40B4-BE49-F238E27FC236}">
                <a16:creationId xmlns:a16="http://schemas.microsoft.com/office/drawing/2014/main" id="{DB9BD699-EBE3-8F94-6F83-B5EF587B5021}"/>
              </a:ext>
            </a:extLst>
          </p:cNvPr>
          <p:cNvSpPr>
            <a:spLocks noGrp="1"/>
          </p:cNvSpPr>
          <p:nvPr>
            <p:ph idx="1"/>
          </p:nvPr>
        </p:nvSpPr>
        <p:spPr>
          <a:xfrm>
            <a:off x="5290077" y="437513"/>
            <a:ext cx="5502614" cy="5954325"/>
          </a:xfrm>
        </p:spPr>
        <p:txBody>
          <a:bodyPr anchor="ctr">
            <a:normAutofit/>
          </a:bodyPr>
          <a:lstStyle/>
          <a:p>
            <a:pPr>
              <a:lnSpc>
                <a:spcPct val="90000"/>
              </a:lnSpc>
            </a:pPr>
            <a:r>
              <a:rPr lang="en-US" sz="2000" dirty="0"/>
              <a:t>Refuse to hire an applicant.</a:t>
            </a:r>
            <a:endParaRPr lang="en-US" sz="2000"/>
          </a:p>
          <a:p>
            <a:pPr>
              <a:lnSpc>
                <a:spcPct val="90000"/>
              </a:lnSpc>
            </a:pPr>
            <a:r>
              <a:rPr lang="en-US" sz="2000" dirty="0"/>
              <a:t>Terminate an employee, including constructive discharge.</a:t>
            </a:r>
            <a:endParaRPr lang="en-US" sz="2000"/>
          </a:p>
          <a:p>
            <a:pPr>
              <a:lnSpc>
                <a:spcPct val="90000"/>
              </a:lnSpc>
            </a:pPr>
            <a:r>
              <a:rPr lang="en-US" sz="2000" dirty="0"/>
              <a:t>Refuse to promote an employee.</a:t>
            </a:r>
            <a:endParaRPr lang="en-US" sz="2000"/>
          </a:p>
          <a:p>
            <a:pPr>
              <a:lnSpc>
                <a:spcPct val="90000"/>
              </a:lnSpc>
            </a:pPr>
            <a:r>
              <a:rPr lang="en-US" sz="2000" dirty="0"/>
              <a:t>Discriminate in an employee’s compensation, terms, conditions, or privileges of employment, such as transfer, access to training, or access to equipment.</a:t>
            </a:r>
            <a:endParaRPr lang="en-US" sz="2000"/>
          </a:p>
          <a:p>
            <a:pPr>
              <a:lnSpc>
                <a:spcPct val="90000"/>
              </a:lnSpc>
            </a:pPr>
            <a:r>
              <a:rPr lang="en-US" sz="2000" dirty="0"/>
              <a:t>Refuse or fail to prevent or eliminate harassment.</a:t>
            </a:r>
            <a:endParaRPr lang="en-US" sz="2000"/>
          </a:p>
          <a:p>
            <a:pPr marL="342900" marR="0" lvl="0" indent="-342900" defTabSz="457200" rtl="0" eaLnBrk="1" fontAlgn="auto" latinLnBrk="0" hangingPunct="1">
              <a:lnSpc>
                <a:spcPct val="90000"/>
              </a:lnSpc>
              <a:spcBef>
                <a:spcPts val="1000"/>
              </a:spcBef>
              <a:spcAft>
                <a:spcPts val="0"/>
              </a:spcAft>
              <a:buClr>
                <a:srgbClr val="B31166"/>
              </a:buClr>
              <a:buSzPct val="80000"/>
              <a:buFont typeface="Wingdings 3" charset="2"/>
              <a:buChar char=""/>
              <a:tabLst/>
              <a:defRPr/>
            </a:pPr>
            <a:r>
              <a:rPr kumimoji="0" lang="en-US" sz="2000" b="0" i="0" u="none" strike="noStrike" kern="1200" cap="none" spc="0" normalizeH="0" baseline="0" noProof="0">
                <a:ln>
                  <a:noFill/>
                </a:ln>
                <a:effectLst/>
                <a:uLnTx/>
                <a:uFillTx/>
                <a:latin typeface="Century Gothic" panose="020B0502020202020204"/>
                <a:ea typeface="+mn-ea"/>
                <a:cs typeface="+mn-cs"/>
              </a:rPr>
              <a:t>Fail to accommodate an employee’s sincerely held religious beliefs.</a:t>
            </a:r>
          </a:p>
          <a:p>
            <a:pPr marL="342900" marR="0" lvl="0" indent="-342900" defTabSz="457200" rtl="0" eaLnBrk="1" fontAlgn="auto" latinLnBrk="0" hangingPunct="1">
              <a:lnSpc>
                <a:spcPct val="90000"/>
              </a:lnSpc>
              <a:spcBef>
                <a:spcPts val="1000"/>
              </a:spcBef>
              <a:spcAft>
                <a:spcPts val="0"/>
              </a:spcAft>
              <a:buClr>
                <a:srgbClr val="B31166"/>
              </a:buClr>
              <a:buSzPct val="80000"/>
              <a:buFont typeface="Wingdings 3" charset="2"/>
              <a:buChar char=""/>
              <a:tabLst/>
              <a:defRPr/>
            </a:pPr>
            <a:r>
              <a:rPr kumimoji="0" lang="en-US" sz="2000" b="0" i="0" u="none" strike="noStrike" kern="1200" cap="none" spc="0" normalizeH="0" baseline="0" noProof="0">
                <a:ln>
                  <a:noFill/>
                </a:ln>
                <a:effectLst/>
                <a:uLnTx/>
                <a:uFillTx/>
                <a:latin typeface="Century Gothic" panose="020B0502020202020204"/>
                <a:ea typeface="+mn-ea"/>
                <a:cs typeface="+mn-cs"/>
              </a:rPr>
              <a:t>Fail to provide a reasonable accommodation for an employee’s disability.</a:t>
            </a:r>
          </a:p>
          <a:p>
            <a:pPr marL="342900" marR="0" lvl="0" indent="-342900" defTabSz="457200" rtl="0" eaLnBrk="1" fontAlgn="auto" latinLnBrk="0" hangingPunct="1">
              <a:lnSpc>
                <a:spcPct val="90000"/>
              </a:lnSpc>
              <a:spcBef>
                <a:spcPts val="1000"/>
              </a:spcBef>
              <a:spcAft>
                <a:spcPts val="0"/>
              </a:spcAft>
              <a:buClr>
                <a:srgbClr val="B31166"/>
              </a:buClr>
              <a:buSzPct val="80000"/>
              <a:buFont typeface="Wingdings 3" charset="2"/>
              <a:buChar char=""/>
              <a:tabLst/>
              <a:defRPr/>
            </a:pPr>
            <a:r>
              <a:rPr kumimoji="0" lang="en-US" sz="2000" b="0" i="0" u="none" strike="noStrike" kern="1200" cap="none" spc="0" normalizeH="0" baseline="0" noProof="0">
                <a:ln>
                  <a:noFill/>
                </a:ln>
                <a:effectLst/>
                <a:uLnTx/>
                <a:uFillTx/>
                <a:latin typeface="Century Gothic" panose="020B0502020202020204"/>
                <a:ea typeface="+mn-ea"/>
                <a:cs typeface="+mn-cs"/>
              </a:rPr>
              <a:t>Harass or create a hostile work environment.</a:t>
            </a:r>
          </a:p>
          <a:p>
            <a:pPr>
              <a:lnSpc>
                <a:spcPct val="90000"/>
              </a:lnSpc>
            </a:pPr>
            <a:endParaRPr lang="en-US" sz="2000"/>
          </a:p>
        </p:txBody>
      </p:sp>
    </p:spTree>
    <p:extLst>
      <p:ext uri="{BB962C8B-B14F-4D97-AF65-F5344CB8AC3E}">
        <p14:creationId xmlns:p14="http://schemas.microsoft.com/office/powerpoint/2010/main" val="1991659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6D930904-23F2-A255-C756-7C614CB4D3E9}"/>
              </a:ext>
            </a:extLst>
          </p:cNvPr>
          <p:cNvSpPr>
            <a:spLocks noGrp="1"/>
          </p:cNvSpPr>
          <p:nvPr>
            <p:ph type="title"/>
          </p:nvPr>
        </p:nvSpPr>
        <p:spPr>
          <a:xfrm>
            <a:off x="1000372" y="1209957"/>
            <a:ext cx="3034580" cy="4438087"/>
          </a:xfrm>
        </p:spPr>
        <p:txBody>
          <a:bodyPr anchor="ctr">
            <a:normAutofit/>
          </a:bodyPr>
          <a:lstStyle/>
          <a:p>
            <a:pPr algn="r"/>
            <a:r>
              <a:rPr lang="en-US" sz="3200">
                <a:solidFill>
                  <a:schemeClr val="tx1"/>
                </a:solidFill>
              </a:rPr>
              <a:t>What can this look like?</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7B70043-76EA-F0C4-474F-7D165274EB26}"/>
              </a:ext>
            </a:extLst>
          </p:cNvPr>
          <p:cNvSpPr>
            <a:spLocks noGrp="1"/>
          </p:cNvSpPr>
          <p:nvPr>
            <p:ph idx="1"/>
          </p:nvPr>
        </p:nvSpPr>
        <p:spPr>
          <a:xfrm>
            <a:off x="4678424" y="1059025"/>
            <a:ext cx="5302189" cy="4739950"/>
          </a:xfrm>
        </p:spPr>
        <p:txBody>
          <a:bodyPr anchor="ctr">
            <a:normAutofit/>
          </a:bodyPr>
          <a:lstStyle/>
          <a:p>
            <a:pPr>
              <a:lnSpc>
                <a:spcPct val="90000"/>
              </a:lnSpc>
            </a:pPr>
            <a:r>
              <a:rPr lang="en-US" sz="1700">
                <a:solidFill>
                  <a:schemeClr val="tx1"/>
                </a:solidFill>
              </a:rPr>
              <a:t>Choosing not to hire a candidate because she is a mother of young children, and you are concerned that she will not be able to be as available as you need in the position.</a:t>
            </a:r>
          </a:p>
          <a:p>
            <a:pPr>
              <a:lnSpc>
                <a:spcPct val="90000"/>
              </a:lnSpc>
            </a:pPr>
            <a:r>
              <a:rPr lang="en-US" sz="1700">
                <a:solidFill>
                  <a:schemeClr val="tx1"/>
                </a:solidFill>
              </a:rPr>
              <a:t>Excluding an employee from meetings because he needs an interpreter due to his hearing impairment and it is just too much hassle.</a:t>
            </a:r>
          </a:p>
          <a:p>
            <a:pPr>
              <a:lnSpc>
                <a:spcPct val="90000"/>
              </a:lnSpc>
            </a:pPr>
            <a:r>
              <a:rPr lang="en-US" sz="1700">
                <a:solidFill>
                  <a:schemeClr val="tx1"/>
                </a:solidFill>
              </a:rPr>
              <a:t>Terminating an employee because she is older, and you don’t think she can stay up with the latest technologies.</a:t>
            </a:r>
          </a:p>
          <a:p>
            <a:pPr>
              <a:lnSpc>
                <a:spcPct val="90000"/>
              </a:lnSpc>
            </a:pPr>
            <a:r>
              <a:rPr lang="en-US" sz="1700">
                <a:solidFill>
                  <a:schemeClr val="tx1"/>
                </a:solidFill>
              </a:rPr>
              <a:t>Transferring an employee because his sexual orientation makes his coworkers uncomfortable.</a:t>
            </a:r>
          </a:p>
          <a:p>
            <a:pPr>
              <a:lnSpc>
                <a:spcPct val="90000"/>
              </a:lnSpc>
            </a:pPr>
            <a:r>
              <a:rPr lang="en-US" sz="1700">
                <a:solidFill>
                  <a:schemeClr val="tx1"/>
                </a:solidFill>
              </a:rPr>
              <a:t>Inappropriate jokes about race, sex, religion, or other protected activities.</a:t>
            </a:r>
          </a:p>
          <a:p>
            <a:pPr>
              <a:lnSpc>
                <a:spcPct val="90000"/>
              </a:lnSpc>
            </a:pPr>
            <a:endParaRPr lang="en-US" sz="1700">
              <a:solidFill>
                <a:schemeClr val="tx1"/>
              </a:solidFill>
            </a:endParaRPr>
          </a:p>
        </p:txBody>
      </p:sp>
    </p:spTree>
    <p:extLst>
      <p:ext uri="{BB962C8B-B14F-4D97-AF65-F5344CB8AC3E}">
        <p14:creationId xmlns:p14="http://schemas.microsoft.com/office/powerpoint/2010/main" val="2430273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08764D7B-D0FD-E268-1557-C89011DC58EF}"/>
              </a:ext>
            </a:extLst>
          </p:cNvPr>
          <p:cNvSpPr>
            <a:spLocks noGrp="1"/>
          </p:cNvSpPr>
          <p:nvPr>
            <p:ph type="title"/>
          </p:nvPr>
        </p:nvSpPr>
        <p:spPr>
          <a:xfrm>
            <a:off x="1154955" y="973667"/>
            <a:ext cx="2942210" cy="4833745"/>
          </a:xfrm>
        </p:spPr>
        <p:txBody>
          <a:bodyPr>
            <a:normAutofit/>
          </a:bodyPr>
          <a:lstStyle/>
          <a:p>
            <a:r>
              <a:rPr lang="en-US">
                <a:solidFill>
                  <a:srgbClr val="EBEBEB"/>
                </a:solidFill>
              </a:rPr>
              <a:t>TITLE VII and TITLE IX</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72D2CA80-8074-643D-1B17-EE8BAD01CD66}"/>
              </a:ext>
            </a:extLst>
          </p:cNvPr>
          <p:cNvGraphicFramePr>
            <a:graphicFrameLocks noGrp="1"/>
          </p:cNvGraphicFramePr>
          <p:nvPr>
            <p:ph idx="1"/>
            <p:extLst>
              <p:ext uri="{D42A27DB-BD31-4B8C-83A1-F6EECF244321}">
                <p14:modId xmlns:p14="http://schemas.microsoft.com/office/powerpoint/2010/main" val="3559611806"/>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5261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CB8EE-334F-5F40-60BD-F2E4C7CB982F}"/>
              </a:ext>
            </a:extLst>
          </p:cNvPr>
          <p:cNvSpPr>
            <a:spLocks noGrp="1"/>
          </p:cNvSpPr>
          <p:nvPr>
            <p:ph type="title"/>
          </p:nvPr>
        </p:nvSpPr>
        <p:spPr>
          <a:xfrm>
            <a:off x="1154954" y="973668"/>
            <a:ext cx="8761413" cy="706964"/>
          </a:xfrm>
        </p:spPr>
        <p:txBody>
          <a:bodyPr>
            <a:normAutofit/>
          </a:bodyPr>
          <a:lstStyle/>
          <a:p>
            <a:r>
              <a:rPr lang="en-US">
                <a:solidFill>
                  <a:srgbClr val="EBEBEB"/>
                </a:solidFill>
              </a:rPr>
              <a:t>RETALIATION</a:t>
            </a:r>
          </a:p>
        </p:txBody>
      </p:sp>
      <p:graphicFrame>
        <p:nvGraphicFramePr>
          <p:cNvPr id="5" name="Content Placeholder 2">
            <a:extLst>
              <a:ext uri="{FF2B5EF4-FFF2-40B4-BE49-F238E27FC236}">
                <a16:creationId xmlns:a16="http://schemas.microsoft.com/office/drawing/2014/main" id="{ACA33200-A855-FE07-74F9-16B7CC6A7C51}"/>
              </a:ext>
            </a:extLst>
          </p:cNvPr>
          <p:cNvGraphicFramePr>
            <a:graphicFrameLocks noGrp="1"/>
          </p:cNvGraphicFramePr>
          <p:nvPr>
            <p:ph idx="1"/>
            <p:extLst>
              <p:ext uri="{D42A27DB-BD31-4B8C-83A1-F6EECF244321}">
                <p14:modId xmlns:p14="http://schemas.microsoft.com/office/powerpoint/2010/main" val="123997289"/>
              </p:ext>
            </p:extLst>
          </p:nvPr>
        </p:nvGraphicFramePr>
        <p:xfrm>
          <a:off x="1286934" y="2925232"/>
          <a:ext cx="9625383" cy="3086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7476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B2AD9-D6DE-0F94-5F90-6CC43352B5D8}"/>
              </a:ext>
            </a:extLst>
          </p:cNvPr>
          <p:cNvSpPr>
            <a:spLocks noGrp="1"/>
          </p:cNvSpPr>
          <p:nvPr>
            <p:ph type="title"/>
          </p:nvPr>
        </p:nvSpPr>
        <p:spPr>
          <a:xfrm>
            <a:off x="1154954" y="973668"/>
            <a:ext cx="8761413" cy="706964"/>
          </a:xfrm>
        </p:spPr>
        <p:txBody>
          <a:bodyPr>
            <a:normAutofit/>
          </a:bodyPr>
          <a:lstStyle/>
          <a:p>
            <a:r>
              <a:rPr lang="en-US">
                <a:solidFill>
                  <a:srgbClr val="EBEBEB"/>
                </a:solidFill>
              </a:rPr>
              <a:t>PROTECTED ACTIVITIES</a:t>
            </a:r>
          </a:p>
        </p:txBody>
      </p:sp>
      <p:graphicFrame>
        <p:nvGraphicFramePr>
          <p:cNvPr id="5" name="Content Placeholder 2">
            <a:extLst>
              <a:ext uri="{FF2B5EF4-FFF2-40B4-BE49-F238E27FC236}">
                <a16:creationId xmlns:a16="http://schemas.microsoft.com/office/drawing/2014/main" id="{080F789F-DFA0-F58A-BA15-9FDD4A1A7F26}"/>
              </a:ext>
            </a:extLst>
          </p:cNvPr>
          <p:cNvGraphicFramePr>
            <a:graphicFrameLocks noGrp="1"/>
          </p:cNvGraphicFramePr>
          <p:nvPr>
            <p:ph idx="1"/>
            <p:extLst>
              <p:ext uri="{D42A27DB-BD31-4B8C-83A1-F6EECF244321}">
                <p14:modId xmlns:p14="http://schemas.microsoft.com/office/powerpoint/2010/main" val="2074879495"/>
              </p:ext>
            </p:extLst>
          </p:nvPr>
        </p:nvGraphicFramePr>
        <p:xfrm>
          <a:off x="1286934" y="2925232"/>
          <a:ext cx="9625383" cy="3086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71597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8016</TotalTime>
  <Words>1067</Words>
  <Application>Microsoft Office PowerPoint</Application>
  <PresentationFormat>Widescreen</PresentationFormat>
  <Paragraphs>105</Paragraphs>
  <Slides>15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Century Gothic</vt:lpstr>
      <vt:lpstr>Courier New</vt:lpstr>
      <vt:lpstr>Wingdings 3</vt:lpstr>
      <vt:lpstr>Ion Boardroom</vt:lpstr>
      <vt:lpstr>LEGAL ISSUES IN EMPLOYMENT LAW AND HIGHER EDUCATION</vt:lpstr>
      <vt:lpstr>AGENDA</vt:lpstr>
      <vt:lpstr>Who are we?</vt:lpstr>
      <vt:lpstr>PROTECTED CLASSES</vt:lpstr>
      <vt:lpstr>PROHIBITED ACTS Things an employer cannot due based on a person’s protected class. </vt:lpstr>
      <vt:lpstr>What can this look like?</vt:lpstr>
      <vt:lpstr>TITLE VII and TITLE IX</vt:lpstr>
      <vt:lpstr>RETALIATION</vt:lpstr>
      <vt:lpstr>PROTECTED ACTIVITIES</vt:lpstr>
      <vt:lpstr>Utah Protection of Public Employees Act (UPPEA)</vt:lpstr>
      <vt:lpstr>Freedom of Speech</vt:lpstr>
      <vt:lpstr>Freedom of Speech</vt:lpstr>
      <vt:lpstr>Avoiding Breach of Contract Claims</vt:lpstr>
      <vt:lpstr>HOW TO AVOID LITIGATION</vt:lpstr>
      <vt:lpstr>Michael A. Dodge Assistant Utah Attorney General 160 E. 300 S., 6th Floor Salt Lake City, UT 84114 mdodge@agutah.gov (385)499-0580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EMPLOYMENT LAW</dc:title>
  <dc:creator>Michael Dodge</dc:creator>
  <cp:lastModifiedBy>Michael Dodge</cp:lastModifiedBy>
  <cp:revision>39</cp:revision>
  <dcterms:created xsi:type="dcterms:W3CDTF">2022-07-21T20:44:22Z</dcterms:created>
  <dcterms:modified xsi:type="dcterms:W3CDTF">2022-11-08T19:58:30Z</dcterms:modified>
</cp:coreProperties>
</file>